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7" r:id="rId3"/>
    <p:sldId id="268" r:id="rId4"/>
    <p:sldId id="276" r:id="rId5"/>
    <p:sldId id="257" r:id="rId6"/>
    <p:sldId id="269" r:id="rId7"/>
    <p:sldId id="259" r:id="rId8"/>
    <p:sldId id="258" r:id="rId9"/>
    <p:sldId id="277" r:id="rId10"/>
    <p:sldId id="270" r:id="rId11"/>
    <p:sldId id="278" r:id="rId12"/>
    <p:sldId id="271" r:id="rId13"/>
    <p:sldId id="279" r:id="rId14"/>
    <p:sldId id="260" r:id="rId15"/>
    <p:sldId id="261" r:id="rId16"/>
    <p:sldId id="262" r:id="rId17"/>
    <p:sldId id="263" r:id="rId18"/>
    <p:sldId id="264" r:id="rId19"/>
    <p:sldId id="265" r:id="rId20"/>
    <p:sldId id="266" r:id="rId21"/>
    <p:sldId id="272" r:id="rId22"/>
    <p:sldId id="273" r:id="rId23"/>
    <p:sldId id="280" r:id="rId24"/>
    <p:sldId id="274" r:id="rId25"/>
    <p:sldId id="281" r:id="rId26"/>
    <p:sldId id="275" r:id="rId27"/>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82"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C39202-5EC8-4038-80A0-A033A83BC0E9}" type="datetimeFigureOut">
              <a:rPr lang="en-US" smtClean="0"/>
              <a:t>5/21/2012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44C661-107E-499C-B24C-77FBB79DA97E}" type="slidenum">
              <a:rPr lang="en-US" smtClean="0"/>
              <a:t>‹nr.›</a:t>
            </a:fld>
            <a:endParaRPr lang="en-US"/>
          </a:p>
        </p:txBody>
      </p:sp>
    </p:spTree>
    <p:extLst>
      <p:ext uri="{BB962C8B-B14F-4D97-AF65-F5344CB8AC3E}">
        <p14:creationId xmlns:p14="http://schemas.microsoft.com/office/powerpoint/2010/main" val="2973891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465A9385-BE5F-4EBB-9E1A-6D28DADCB8B9}" type="datetime1">
              <a:rPr lang="nl-BE" smtClean="0"/>
              <a:t>21/05/2012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54279443-DD55-4004-9D95-558B8438D05C}" type="slidenum">
              <a:rPr lang="nl-BE" smtClean="0"/>
              <a:pPr/>
              <a:t>‹nr.›</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8EA49DE7-9A21-4A15-973C-275F65F29858}" type="datetime1">
              <a:rPr lang="nl-BE" smtClean="0"/>
              <a:t>21/05/2012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54279443-DD55-4004-9D95-558B8438D05C}" type="slidenum">
              <a:rPr lang="nl-BE" smtClean="0"/>
              <a:pPr/>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7F86222D-BB99-4FCA-9453-75578C57891B}" type="datetime1">
              <a:rPr lang="nl-BE" smtClean="0"/>
              <a:t>21/05/2012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54279443-DD55-4004-9D95-558B8438D05C}" type="slidenum">
              <a:rPr lang="nl-BE" smtClean="0"/>
              <a:pPr/>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7F60D0A0-10D3-47FD-B6CA-3A8E0F578A34}" type="datetime1">
              <a:rPr lang="nl-BE" smtClean="0"/>
              <a:t>21/05/2012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54279443-DD55-4004-9D95-558B8438D05C}" type="slidenum">
              <a:rPr lang="nl-BE" smtClean="0"/>
              <a:pPr/>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899005-ECD0-4765-BC9B-453CE974D398}" type="datetime1">
              <a:rPr lang="nl-BE" smtClean="0"/>
              <a:t>21/05/2012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54279443-DD55-4004-9D95-558B8438D05C}" type="slidenum">
              <a:rPr lang="nl-BE" smtClean="0"/>
              <a:pPr/>
              <a:t>‹nr.›</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2A2D74D1-67D2-4C90-8E83-BF566BE9B440}" type="datetime1">
              <a:rPr lang="nl-BE" smtClean="0"/>
              <a:t>21/05/2012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54279443-DD55-4004-9D95-558B8438D05C}" type="slidenum">
              <a:rPr lang="nl-BE" smtClean="0"/>
              <a:pPr/>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86C25324-9902-401E-A88A-6D82C45548AE}" type="datetime1">
              <a:rPr lang="nl-BE" smtClean="0"/>
              <a:t>21/05/2012</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54279443-DD55-4004-9D95-558B8438D05C}" type="slidenum">
              <a:rPr lang="nl-BE" smtClean="0"/>
              <a:pPr/>
              <a:t>‹nr.›</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D922CD20-E6E0-4EEF-A35A-1EE67A6D2953}" type="datetime1">
              <a:rPr lang="nl-BE" smtClean="0"/>
              <a:t>21/05/2012</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54279443-DD55-4004-9D95-558B8438D05C}" type="slidenum">
              <a:rPr lang="nl-BE" smtClean="0"/>
              <a:pPr/>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DCF5B-924B-4211-B7A3-F86423301286}" type="datetime1">
              <a:rPr lang="nl-BE" smtClean="0"/>
              <a:t>21/05/2012</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54279443-DD55-4004-9D95-558B8438D05C}" type="slidenum">
              <a:rPr lang="nl-BE" smtClean="0"/>
              <a:pPr/>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923CBC-29E5-49DB-9462-B3BB214BF6E5}" type="datetime1">
              <a:rPr lang="nl-BE" smtClean="0"/>
              <a:t>21/05/2012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54279443-DD55-4004-9D95-558B8438D05C}" type="slidenum">
              <a:rPr lang="nl-BE" smtClean="0"/>
              <a:pPr/>
              <a:t>‹nr.›</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B76B7F-C17D-4A7B-BDC2-B95766FEDAC7}" type="datetime1">
              <a:rPr lang="nl-BE" smtClean="0"/>
              <a:t>21/05/2012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54279443-DD55-4004-9D95-558B8438D05C}" type="slidenum">
              <a:rPr lang="nl-BE" smtClean="0"/>
              <a:pPr/>
              <a:t>‹nr.›</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740C1-5B36-43CD-B5DF-ADC7B5CD441B}" type="datetime1">
              <a:rPr lang="nl-BE" smtClean="0"/>
              <a:t>21/05/2012</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279443-DD55-4004-9D95-558B8438D05C}" type="slidenum">
              <a:rPr lang="nl-BE" smtClean="0"/>
              <a:pPr/>
              <a:t>‹nr.›</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6.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tags" Target="../tags/tag25.xml"/><Relationship Id="rId7" Type="http://schemas.openxmlformats.org/officeDocument/2006/relationships/image" Target="../media/image34.jpe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33.jpeg"/><Relationship Id="rId5" Type="http://schemas.openxmlformats.org/officeDocument/2006/relationships/slideLayout" Target="../slideLayouts/slideLayout7.xml"/><Relationship Id="rId4" Type="http://schemas.openxmlformats.org/officeDocument/2006/relationships/tags" Target="../tags/tag26.xml"/><Relationship Id="rId9"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38.jpe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37.jpeg"/><Relationship Id="rId5" Type="http://schemas.openxmlformats.org/officeDocument/2006/relationships/slideLayout" Target="../slideLayouts/slideLayout7.xml"/><Relationship Id="rId4" Type="http://schemas.openxmlformats.org/officeDocument/2006/relationships/tags" Target="../tags/tag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2.xml"/><Relationship Id="rId1" Type="http://schemas.openxmlformats.org/officeDocument/2006/relationships/tags" Target="../tags/tag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8.emf"/><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500306"/>
            <a:ext cx="7772400" cy="1470025"/>
          </a:xfrm>
        </p:spPr>
        <p:txBody>
          <a:bodyPr>
            <a:noAutofit/>
          </a:bodyPr>
          <a:lstStyle/>
          <a:p>
            <a:r>
              <a:rPr lang="nl-BE" sz="5400" dirty="0" smtClean="0"/>
              <a:t>Rugpreventie in de kleuterschool.</a:t>
            </a:r>
            <a:endParaRPr lang="nl-BE" sz="5400" dirty="0"/>
          </a:p>
        </p:txBody>
      </p:sp>
      <p:sp>
        <p:nvSpPr>
          <p:cNvPr id="3" name="Subtitle 2"/>
          <p:cNvSpPr>
            <a:spLocks noGrp="1"/>
          </p:cNvSpPr>
          <p:nvPr>
            <p:ph type="subTitle" idx="1"/>
          </p:nvPr>
        </p:nvSpPr>
        <p:spPr>
          <a:xfrm>
            <a:off x="214282" y="4786322"/>
            <a:ext cx="5929354" cy="1752600"/>
          </a:xfrm>
        </p:spPr>
        <p:txBody>
          <a:bodyPr>
            <a:normAutofit/>
          </a:bodyPr>
          <a:lstStyle/>
          <a:p>
            <a:pPr algn="l"/>
            <a:r>
              <a:rPr lang="nl-BE" sz="2400" dirty="0" smtClean="0"/>
              <a:t>Ann Joossens </a:t>
            </a:r>
          </a:p>
          <a:p>
            <a:pPr algn="l"/>
            <a:r>
              <a:rPr lang="nl-BE" sz="2400" dirty="0" smtClean="0"/>
              <a:t>School: Sint Cordula Basisschool</a:t>
            </a:r>
          </a:p>
          <a:p>
            <a:pPr algn="l"/>
            <a:r>
              <a:rPr lang="nl-BE" sz="2400" dirty="0" smtClean="0"/>
              <a:t>26</a:t>
            </a:r>
            <a:r>
              <a:rPr lang="nl-BE" sz="2400" baseline="30000" dirty="0" smtClean="0"/>
              <a:t>ste</a:t>
            </a:r>
            <a:r>
              <a:rPr lang="nl-BE" sz="2400" dirty="0" smtClean="0"/>
              <a:t> promotie / najaar 2011 – PVI Antwerpen</a:t>
            </a:r>
            <a:endParaRPr lang="nl-BE" sz="2400" dirty="0"/>
          </a:p>
        </p:txBody>
      </p:sp>
      <p:grpSp>
        <p:nvGrpSpPr>
          <p:cNvPr id="13" name="Group 12"/>
          <p:cNvGrpSpPr/>
          <p:nvPr/>
        </p:nvGrpSpPr>
        <p:grpSpPr>
          <a:xfrm>
            <a:off x="958814" y="357166"/>
            <a:ext cx="7327962" cy="942972"/>
            <a:chOff x="815938" y="285728"/>
            <a:chExt cx="7770868" cy="1014410"/>
          </a:xfrm>
        </p:grpSpPr>
        <p:pic>
          <p:nvPicPr>
            <p:cNvPr id="12291" name="Picture 3"/>
            <p:cNvPicPr>
              <a:picLocks noChangeAspect="1" noChangeArrowheads="1"/>
            </p:cNvPicPr>
            <p:nvPr/>
          </p:nvPicPr>
          <p:blipFill>
            <a:blip r:embed="rId2"/>
            <a:srcRect/>
            <a:stretch>
              <a:fillRect/>
            </a:stretch>
          </p:blipFill>
          <p:spPr bwMode="auto">
            <a:xfrm>
              <a:off x="815938" y="728634"/>
              <a:ext cx="477846" cy="571504"/>
            </a:xfrm>
            <a:prstGeom prst="rect">
              <a:avLst/>
            </a:prstGeom>
            <a:noFill/>
          </p:spPr>
        </p:pic>
        <p:pic>
          <p:nvPicPr>
            <p:cNvPr id="12290" name="Afbeelding 2" descr="Beschrijving: http://cnoserver.cde.ua.ac.be/images/CNO_RGB.jpg"/>
            <p:cNvPicPr>
              <a:picLocks noChangeAspect="1" noChangeArrowheads="1"/>
            </p:cNvPicPr>
            <p:nvPr/>
          </p:nvPicPr>
          <p:blipFill>
            <a:blip r:embed="rId3" cstate="print"/>
            <a:srcRect/>
            <a:stretch>
              <a:fillRect/>
            </a:stretch>
          </p:blipFill>
          <p:spPr bwMode="auto">
            <a:xfrm>
              <a:off x="2285984" y="896007"/>
              <a:ext cx="1309685" cy="404131"/>
            </a:xfrm>
            <a:prstGeom prst="rect">
              <a:avLst/>
            </a:prstGeom>
            <a:noFill/>
          </p:spPr>
        </p:pic>
        <p:pic>
          <p:nvPicPr>
            <p:cNvPr id="12289" name="Picture 1"/>
            <p:cNvPicPr>
              <a:picLocks noChangeAspect="1" noChangeArrowheads="1"/>
            </p:cNvPicPr>
            <p:nvPr/>
          </p:nvPicPr>
          <p:blipFill>
            <a:blip r:embed="rId4" cstate="print"/>
            <a:srcRect/>
            <a:stretch>
              <a:fillRect/>
            </a:stretch>
          </p:blipFill>
          <p:spPr bwMode="auto">
            <a:xfrm>
              <a:off x="5063736" y="585758"/>
              <a:ext cx="965591" cy="714380"/>
            </a:xfrm>
            <a:prstGeom prst="rect">
              <a:avLst/>
            </a:prstGeom>
            <a:noFill/>
          </p:spPr>
        </p:pic>
        <p:pic>
          <p:nvPicPr>
            <p:cNvPr id="12292" name="Picture 4" descr="logo provincie"/>
            <p:cNvPicPr>
              <a:picLocks noChangeAspect="1" noChangeArrowheads="1"/>
            </p:cNvPicPr>
            <p:nvPr/>
          </p:nvPicPr>
          <p:blipFill>
            <a:blip r:embed="rId5" cstate="print"/>
            <a:srcRect/>
            <a:stretch>
              <a:fillRect/>
            </a:stretch>
          </p:blipFill>
          <p:spPr bwMode="auto">
            <a:xfrm>
              <a:off x="7572396" y="285728"/>
              <a:ext cx="1014410" cy="1014410"/>
            </a:xfrm>
            <a:prstGeom prst="rect">
              <a:avLst/>
            </a:prstGeom>
            <a:noFill/>
          </p:spPr>
        </p:pic>
      </p:grpSp>
      <p:sp>
        <p:nvSpPr>
          <p:cNvPr id="1229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81000" algn="l" defTabSz="914400" rtl="0" eaLnBrk="1" fontAlgn="base" latinLnBrk="0" hangingPunct="1">
              <a:lnSpc>
                <a:spcPct val="100000"/>
              </a:lnSpc>
              <a:spcBef>
                <a:spcPct val="0"/>
              </a:spcBef>
              <a:spcAft>
                <a:spcPct val="0"/>
              </a:spcAft>
              <a:buClrTx/>
              <a:buSzTx/>
              <a:buFontTx/>
              <a:buNone/>
              <a:tabLst/>
            </a:pPr>
            <a:r>
              <a:rPr kumimoji="0" lang="nl-N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nl-BE" sz="600" b="0" i="0" u="none" strike="noStrike" cap="none" normalizeH="0" baseline="0" smtClean="0">
              <a:ln>
                <a:noFill/>
              </a:ln>
              <a:solidFill>
                <a:schemeClr val="tx1"/>
              </a:solidFill>
              <a:effectLst/>
              <a:latin typeface="Arial" pitchFamily="34" charset="0"/>
              <a:cs typeface="Arial" pitchFamily="34" charset="0"/>
            </a:endParaRPr>
          </a:p>
          <a:p>
            <a:pPr marL="0" marR="0" lvl="0" indent="381000" algn="l" defTabSz="914400" rtl="0" eaLnBrk="0" fontAlgn="base" latinLnBrk="0" hangingPunct="0">
              <a:lnSpc>
                <a:spcPct val="100000"/>
              </a:lnSpc>
              <a:spcBef>
                <a:spcPct val="0"/>
              </a:spcBef>
              <a:spcAft>
                <a:spcPct val="0"/>
              </a:spcAft>
              <a:buClrTx/>
              <a:buSzTx/>
              <a:buFontTx/>
              <a:buNone/>
              <a:tabLst/>
            </a:pPr>
            <a:endParaRPr kumimoji="0" lang="nl-BE" sz="1800" b="0" i="0" u="none" strike="noStrike" cap="none" normalizeH="0" baseline="0" smtClean="0">
              <a:ln>
                <a:noFill/>
              </a:ln>
              <a:solidFill>
                <a:schemeClr val="tx1"/>
              </a:solidFill>
              <a:effectLst/>
              <a:latin typeface="Arial" pitchFamily="34" charset="0"/>
              <a:cs typeface="Arial" pitchFamily="34" charset="0"/>
            </a:endParaRPr>
          </a:p>
        </p:txBody>
      </p:sp>
      <p:sp>
        <p:nvSpPr>
          <p:cNvPr id="12294" name="Rectangle 6"/>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sp>
        <p:nvSpPr>
          <p:cNvPr id="12295" name="Rectangle 7"/>
          <p:cNvSpPr>
            <a:spLocks noChangeArrowheads="1"/>
          </p:cNvSpPr>
          <p:nvPr/>
        </p:nvSpPr>
        <p:spPr bwMode="auto">
          <a:xfrm>
            <a:off x="0" y="1863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2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nl-BE" sz="1800" b="0" i="0" u="none" strike="noStrike" cap="none" normalizeH="0" baseline="0" smtClean="0">
              <a:ln>
                <a:noFill/>
              </a:ln>
              <a:solidFill>
                <a:schemeClr val="tx1"/>
              </a:solidFill>
              <a:effectLst/>
              <a:latin typeface="Arial" pitchFamily="34" charset="0"/>
              <a:cs typeface="Arial" pitchFamily="34" charset="0"/>
            </a:endParaRPr>
          </a:p>
        </p:txBody>
      </p:sp>
      <p:sp>
        <p:nvSpPr>
          <p:cNvPr id="12296" name="Rectangle 8"/>
          <p:cNvSpPr>
            <a:spLocks noChangeArrowheads="1"/>
          </p:cNvSpPr>
          <p:nvPr/>
        </p:nvSpPr>
        <p:spPr bwMode="auto">
          <a:xfrm>
            <a:off x="0" y="23780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2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nl-NL"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r>
              <a:rPr kumimoji="0" lang="nl-NL" sz="11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         	</a:t>
            </a: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2297" name="Rectangle 9"/>
          <p:cNvSpPr>
            <a:spLocks noChangeArrowheads="1"/>
          </p:cNvSpPr>
          <p:nvPr/>
        </p:nvSpPr>
        <p:spPr bwMode="auto">
          <a:xfrm>
            <a:off x="0" y="3702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nl-BE"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BE"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54279443-DD55-4004-9D95-558B8438D05C}" type="slidenum">
              <a:rPr lang="nl-BE" smtClean="0"/>
              <a:pPr/>
              <a:t>1</a:t>
            </a:fld>
            <a:endParaRPr lang="nl-BE"/>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654032"/>
          </a:xfrm>
          <a:prstGeom prst="rect">
            <a:avLst/>
          </a:prstGeom>
        </p:spPr>
        <p:txBody>
          <a:bodyP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BE" sz="4000" b="0" i="0" u="none" strike="noStrike" kern="1200" cap="none" spc="0" normalizeH="0" baseline="0" noProof="0" dirty="0" smtClean="0">
                <a:ln>
                  <a:noFill/>
                </a:ln>
                <a:solidFill>
                  <a:schemeClr val="tx1"/>
                </a:solidFill>
                <a:effectLst/>
                <a:uLnTx/>
                <a:uFillTx/>
                <a:latin typeface="+mj-lt"/>
                <a:ea typeface="+mj-ea"/>
                <a:cs typeface="+mj-cs"/>
              </a:rPr>
              <a:t>Risico’s</a:t>
            </a:r>
            <a:endParaRPr kumimoji="0" lang="nl-BE" sz="4000" b="0" i="0" u="none" strike="noStrike" kern="1200" cap="none" spc="0" normalizeH="0" baseline="0" noProof="0" dirty="0">
              <a:ln>
                <a:noFill/>
              </a:ln>
              <a:solidFill>
                <a:schemeClr val="tx1"/>
              </a:solidFill>
              <a:effectLst/>
              <a:uLnTx/>
              <a:uFillTx/>
              <a:latin typeface="+mj-lt"/>
              <a:ea typeface="+mj-ea"/>
              <a:cs typeface="+mj-cs"/>
            </a:endParaRPr>
          </a:p>
        </p:txBody>
      </p:sp>
      <p:pic>
        <p:nvPicPr>
          <p:cNvPr id="26626" name="Picture 2"/>
          <p:cNvPicPr>
            <a:picLocks noChangeAspect="1" noChangeArrowheads="1"/>
          </p:cNvPicPr>
          <p:nvPr/>
        </p:nvPicPr>
        <p:blipFill>
          <a:blip r:embed="rId4"/>
          <a:srcRect/>
          <a:stretch>
            <a:fillRect/>
          </a:stretch>
        </p:blipFill>
        <p:spPr bwMode="auto">
          <a:xfrm>
            <a:off x="2000232" y="1071546"/>
            <a:ext cx="1552575" cy="1730375"/>
          </a:xfrm>
          <a:prstGeom prst="rect">
            <a:avLst/>
          </a:prstGeom>
          <a:noFill/>
          <a:ln w="9525">
            <a:noFill/>
            <a:miter lim="800000"/>
            <a:headEnd/>
            <a:tailEnd/>
          </a:ln>
        </p:spPr>
      </p:pic>
      <p:sp>
        <p:nvSpPr>
          <p:cNvPr id="4" name="TextBox 3"/>
          <p:cNvSpPr txBox="1"/>
          <p:nvPr/>
        </p:nvSpPr>
        <p:spPr>
          <a:xfrm>
            <a:off x="1714480" y="5143512"/>
            <a:ext cx="5944256" cy="1477328"/>
          </a:xfrm>
          <a:prstGeom prst="rect">
            <a:avLst/>
          </a:prstGeom>
          <a:noFill/>
        </p:spPr>
        <p:txBody>
          <a:bodyPr wrap="none" rtlCol="0">
            <a:spAutoFit/>
          </a:bodyPr>
          <a:lstStyle/>
          <a:p>
            <a:pPr marL="342900" indent="-342900">
              <a:buFont typeface="+mj-lt"/>
              <a:buAutoNum type="arabicPeriod"/>
            </a:pPr>
            <a:r>
              <a:rPr lang="nl-BE" dirty="0" smtClean="0"/>
              <a:t>Natuurlijke veroudering &amp; artrose</a:t>
            </a:r>
          </a:p>
          <a:p>
            <a:pPr marL="342900" indent="-342900">
              <a:buFont typeface="+mj-lt"/>
              <a:buAutoNum type="arabicPeriod"/>
            </a:pPr>
            <a:r>
              <a:rPr lang="nl-BE" dirty="0" smtClean="0"/>
              <a:t>Beschadiging van de ligamenten(en achterste gewrichten)</a:t>
            </a:r>
          </a:p>
          <a:p>
            <a:pPr marL="342900" indent="-342900">
              <a:buFont typeface="+mj-lt"/>
              <a:buAutoNum type="arabicPeriod"/>
            </a:pPr>
            <a:r>
              <a:rPr lang="nl-BE" dirty="0" smtClean="0"/>
              <a:t>Spiervermoeidheid</a:t>
            </a:r>
          </a:p>
          <a:p>
            <a:pPr marL="342900" indent="-342900">
              <a:buFont typeface="+mj-lt"/>
              <a:buAutoNum type="arabicPeriod"/>
            </a:pPr>
            <a:r>
              <a:rPr lang="nl-BE" dirty="0" smtClean="0"/>
              <a:t>Lumbago</a:t>
            </a:r>
          </a:p>
          <a:p>
            <a:pPr marL="342900" indent="-342900">
              <a:buFont typeface="+mj-lt"/>
              <a:buAutoNum type="arabicPeriod"/>
            </a:pPr>
            <a:endParaRPr lang="nl-BE" dirty="0"/>
          </a:p>
        </p:txBody>
      </p:sp>
      <p:sp>
        <p:nvSpPr>
          <p:cNvPr id="5" name="Oval 4"/>
          <p:cNvSpPr/>
          <p:nvPr/>
        </p:nvSpPr>
        <p:spPr>
          <a:xfrm>
            <a:off x="1643042" y="1214422"/>
            <a:ext cx="214314" cy="21431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dirty="0" smtClean="0"/>
              <a:t>1</a:t>
            </a:r>
            <a:endParaRPr lang="nl-BE" dirty="0"/>
          </a:p>
        </p:txBody>
      </p:sp>
      <p:sp>
        <p:nvSpPr>
          <p:cNvPr id="6" name="TextBox 5"/>
          <p:cNvSpPr txBox="1"/>
          <p:nvPr/>
        </p:nvSpPr>
        <p:spPr>
          <a:xfrm>
            <a:off x="428596" y="1500174"/>
            <a:ext cx="1785950" cy="738664"/>
          </a:xfrm>
          <a:prstGeom prst="rect">
            <a:avLst/>
          </a:prstGeom>
          <a:noFill/>
        </p:spPr>
        <p:txBody>
          <a:bodyPr wrap="square" rtlCol="0">
            <a:spAutoFit/>
          </a:bodyPr>
          <a:lstStyle/>
          <a:p>
            <a:r>
              <a:rPr lang="nl-BE" sz="1400" dirty="0" smtClean="0"/>
              <a:t>Discus verzakking met papegaaienbekken tot gevolg</a:t>
            </a:r>
            <a:endParaRPr lang="nl-BE" sz="1400" dirty="0"/>
          </a:p>
        </p:txBody>
      </p:sp>
      <p:pic>
        <p:nvPicPr>
          <p:cNvPr id="26627" name="Picture 25"/>
          <p:cNvPicPr>
            <a:picLocks noChangeAspect="1" noChangeArrowheads="1"/>
          </p:cNvPicPr>
          <p:nvPr/>
        </p:nvPicPr>
        <p:blipFill>
          <a:blip r:embed="rId5" cstate="print"/>
          <a:srcRect/>
          <a:stretch>
            <a:fillRect/>
          </a:stretch>
        </p:blipFill>
        <p:spPr bwMode="auto">
          <a:xfrm>
            <a:off x="5929322" y="1500174"/>
            <a:ext cx="1498600" cy="990600"/>
          </a:xfrm>
          <a:prstGeom prst="rect">
            <a:avLst/>
          </a:prstGeom>
          <a:noFill/>
          <a:ln w="9525">
            <a:noFill/>
            <a:miter lim="800000"/>
            <a:headEnd/>
            <a:tailEnd/>
          </a:ln>
        </p:spPr>
      </p:pic>
      <p:sp>
        <p:nvSpPr>
          <p:cNvPr id="8" name="Oval 7"/>
          <p:cNvSpPr/>
          <p:nvPr/>
        </p:nvSpPr>
        <p:spPr>
          <a:xfrm>
            <a:off x="5286380" y="1357298"/>
            <a:ext cx="214314" cy="21431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dirty="0" smtClean="0"/>
              <a:t>2</a:t>
            </a:r>
            <a:endParaRPr lang="nl-BE" dirty="0"/>
          </a:p>
        </p:txBody>
      </p:sp>
      <p:sp>
        <p:nvSpPr>
          <p:cNvPr id="9" name="TextBox 8"/>
          <p:cNvSpPr txBox="1"/>
          <p:nvPr/>
        </p:nvSpPr>
        <p:spPr>
          <a:xfrm>
            <a:off x="5715008" y="2500306"/>
            <a:ext cx="2071702" cy="523220"/>
          </a:xfrm>
          <a:prstGeom prst="rect">
            <a:avLst/>
          </a:prstGeom>
          <a:noFill/>
        </p:spPr>
        <p:txBody>
          <a:bodyPr wrap="square" rtlCol="0">
            <a:spAutoFit/>
          </a:bodyPr>
          <a:lstStyle/>
          <a:p>
            <a:r>
              <a:rPr lang="nl-BE" sz="1400" dirty="0" smtClean="0"/>
              <a:t>Er kunnen scheurtjes ontstaan in de ligamenten</a:t>
            </a:r>
            <a:endParaRPr lang="nl-BE" sz="1400" dirty="0"/>
          </a:p>
        </p:txBody>
      </p:sp>
      <p:grpSp>
        <p:nvGrpSpPr>
          <p:cNvPr id="14" name="Group 13"/>
          <p:cNvGrpSpPr/>
          <p:nvPr/>
        </p:nvGrpSpPr>
        <p:grpSpPr>
          <a:xfrm>
            <a:off x="3500430" y="3714752"/>
            <a:ext cx="2743205" cy="1143008"/>
            <a:chOff x="714348" y="785794"/>
            <a:chExt cx="4814907" cy="1504950"/>
          </a:xfrm>
        </p:grpSpPr>
        <p:pic>
          <p:nvPicPr>
            <p:cNvPr id="15" name="Picture 46"/>
            <p:cNvPicPr>
              <a:picLocks noChangeAspect="1" noChangeArrowheads="1"/>
            </p:cNvPicPr>
            <p:nvPr/>
          </p:nvPicPr>
          <p:blipFill>
            <a:blip r:embed="rId6"/>
            <a:srcRect/>
            <a:stretch>
              <a:fillRect/>
            </a:stretch>
          </p:blipFill>
          <p:spPr bwMode="auto">
            <a:xfrm>
              <a:off x="714348" y="785794"/>
              <a:ext cx="2705100" cy="1504950"/>
            </a:xfrm>
            <a:prstGeom prst="rect">
              <a:avLst/>
            </a:prstGeom>
            <a:noFill/>
          </p:spPr>
        </p:pic>
        <p:pic>
          <p:nvPicPr>
            <p:cNvPr id="16" name="Picture 49"/>
            <p:cNvPicPr>
              <a:picLocks noChangeAspect="1" noChangeArrowheads="1"/>
            </p:cNvPicPr>
            <p:nvPr/>
          </p:nvPicPr>
          <p:blipFill>
            <a:blip r:embed="rId7" cstate="print"/>
            <a:srcRect/>
            <a:stretch>
              <a:fillRect/>
            </a:stretch>
          </p:blipFill>
          <p:spPr bwMode="auto">
            <a:xfrm>
              <a:off x="3500430" y="785794"/>
              <a:ext cx="2028825" cy="1466850"/>
            </a:xfrm>
            <a:prstGeom prst="rect">
              <a:avLst/>
            </a:prstGeom>
            <a:noFill/>
          </p:spPr>
        </p:pic>
      </p:grpSp>
      <p:sp>
        <p:nvSpPr>
          <p:cNvPr id="17" name="Oval 16"/>
          <p:cNvSpPr/>
          <p:nvPr/>
        </p:nvSpPr>
        <p:spPr>
          <a:xfrm>
            <a:off x="571471" y="3000372"/>
            <a:ext cx="214314" cy="21431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dirty="0" smtClean="0"/>
              <a:t>3</a:t>
            </a:r>
            <a:endParaRPr lang="nl-BE" dirty="0"/>
          </a:p>
        </p:txBody>
      </p:sp>
      <p:sp>
        <p:nvSpPr>
          <p:cNvPr id="18" name="TextBox 17"/>
          <p:cNvSpPr txBox="1"/>
          <p:nvPr/>
        </p:nvSpPr>
        <p:spPr>
          <a:xfrm>
            <a:off x="857224" y="3143248"/>
            <a:ext cx="2500330" cy="954107"/>
          </a:xfrm>
          <a:prstGeom prst="rect">
            <a:avLst/>
          </a:prstGeom>
          <a:noFill/>
        </p:spPr>
        <p:txBody>
          <a:bodyPr wrap="square" rtlCol="0">
            <a:spAutoFit/>
          </a:bodyPr>
          <a:lstStyle/>
          <a:p>
            <a:r>
              <a:rPr lang="nl-BE" sz="1400" dirty="0" smtClean="0"/>
              <a:t>Bij continue belasting van spieren kunnen er toxische stoffen vrijkomen die voor pijn zorgen</a:t>
            </a:r>
            <a:endParaRPr lang="nl-BE" sz="1400" dirty="0"/>
          </a:p>
        </p:txBody>
      </p:sp>
      <p:sp>
        <p:nvSpPr>
          <p:cNvPr id="19" name="Oval 18"/>
          <p:cNvSpPr/>
          <p:nvPr/>
        </p:nvSpPr>
        <p:spPr>
          <a:xfrm>
            <a:off x="3428992" y="3429000"/>
            <a:ext cx="214314" cy="21431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dirty="0" smtClean="0"/>
              <a:t>4</a:t>
            </a:r>
            <a:endParaRPr lang="nl-BE" dirty="0"/>
          </a:p>
        </p:txBody>
      </p:sp>
      <p:sp>
        <p:nvSpPr>
          <p:cNvPr id="20" name="TextBox 19"/>
          <p:cNvSpPr txBox="1"/>
          <p:nvPr/>
        </p:nvSpPr>
        <p:spPr>
          <a:xfrm>
            <a:off x="6357950" y="3500438"/>
            <a:ext cx="2500330" cy="1169551"/>
          </a:xfrm>
          <a:prstGeom prst="rect">
            <a:avLst/>
          </a:prstGeom>
          <a:noFill/>
        </p:spPr>
        <p:txBody>
          <a:bodyPr wrap="square" rtlCol="0">
            <a:spAutoFit/>
          </a:bodyPr>
          <a:lstStyle/>
          <a:p>
            <a:r>
              <a:rPr lang="nl-BE" sz="1400" dirty="0" smtClean="0"/>
              <a:t>Overbelasting van de spieren kan leiden tot beschadiging aan spieren, pezen en tussenwervelschijven (Lumbago/Hernia)</a:t>
            </a:r>
            <a:endParaRPr lang="nl-BE" sz="1400" dirty="0"/>
          </a:p>
        </p:txBody>
      </p:sp>
      <p:sp>
        <p:nvSpPr>
          <p:cNvPr id="21" name="Rectangle 20"/>
          <p:cNvSpPr/>
          <p:nvPr/>
        </p:nvSpPr>
        <p:spPr>
          <a:xfrm>
            <a:off x="1714480" y="5143512"/>
            <a:ext cx="5929354" cy="12858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22" name="Group 21"/>
          <p:cNvGrpSpPr/>
          <p:nvPr/>
        </p:nvGrpSpPr>
        <p:grpSpPr>
          <a:xfrm>
            <a:off x="1357290" y="5143512"/>
            <a:ext cx="280988" cy="1285884"/>
            <a:chOff x="768028" y="5937011"/>
            <a:chExt cx="280988" cy="801688"/>
          </a:xfrm>
        </p:grpSpPr>
        <p:sp>
          <p:nvSpPr>
            <p:cNvPr id="23" name="Rectangle 5"/>
            <p:cNvSpPr>
              <a:spLocks noChangeArrowheads="1"/>
            </p:cNvSpPr>
            <p:nvPr>
              <p:custDataLst>
                <p:tags r:id="rId1"/>
              </p:custDataLst>
            </p:nvPr>
          </p:nvSpPr>
          <p:spPr bwMode="gray">
            <a:xfrm>
              <a:off x="768028" y="5937011"/>
              <a:ext cx="280988" cy="801688"/>
            </a:xfrm>
            <a:prstGeom prst="rect">
              <a:avLst/>
            </a:prstGeom>
            <a:solidFill>
              <a:srgbClr val="FF6600"/>
            </a:solidFill>
            <a:ln w="19050">
              <a:solidFill>
                <a:srgbClr val="FF6600"/>
              </a:solidFill>
              <a:miter lim="800000"/>
              <a:headEnd/>
              <a:tailEnd/>
            </a:ln>
          </p:spPr>
          <p:txBody>
            <a:bodyPr wrap="none" anchor="ctr"/>
            <a:lstStyle/>
            <a:p>
              <a:endParaRPr lang="nl-BE"/>
            </a:p>
          </p:txBody>
        </p:sp>
        <p:sp>
          <p:nvSpPr>
            <p:cNvPr id="24" name="AutoShape 7"/>
            <p:cNvSpPr>
              <a:spLocks noChangeArrowheads="1"/>
            </p:cNvSpPr>
            <p:nvPr>
              <p:custDataLst>
                <p:tags r:id="rId2"/>
              </p:custDataLst>
            </p:nvPr>
          </p:nvSpPr>
          <p:spPr bwMode="gray">
            <a:xfrm>
              <a:off x="837878" y="6217999"/>
              <a:ext cx="152400" cy="228600"/>
            </a:xfrm>
            <a:prstGeom prst="chevron">
              <a:avLst>
                <a:gd name="adj" fmla="val 45833"/>
              </a:avLst>
            </a:prstGeom>
            <a:solidFill>
              <a:schemeClr val="bg1"/>
            </a:solidFill>
            <a:ln w="6350">
              <a:noFill/>
              <a:miter lim="800000"/>
              <a:headEnd/>
              <a:tailEnd/>
            </a:ln>
          </p:spPr>
          <p:txBody>
            <a:bodyPr wrap="none" anchor="ctr"/>
            <a:lstStyle/>
            <a:p>
              <a:endParaRPr lang="nl-BE"/>
            </a:p>
          </p:txBody>
        </p:sp>
      </p:grpSp>
      <p:sp>
        <p:nvSpPr>
          <p:cNvPr id="3" name="Slide Number Placeholder 2"/>
          <p:cNvSpPr>
            <a:spLocks noGrp="1"/>
          </p:cNvSpPr>
          <p:nvPr>
            <p:ph type="sldNum" sz="quarter" idx="12"/>
          </p:nvPr>
        </p:nvSpPr>
        <p:spPr/>
        <p:txBody>
          <a:bodyPr/>
          <a:lstStyle/>
          <a:p>
            <a:fld id="{54279443-DD55-4004-9D95-558B8438D05C}" type="slidenum">
              <a:rPr lang="nl-BE" smtClean="0"/>
              <a:pPr/>
              <a:t>10</a:t>
            </a:fld>
            <a:endParaRPr lang="nl-B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3214686"/>
            <a:ext cx="8429684" cy="642942"/>
          </a:xfrm>
          <a:prstGeom prst="rect">
            <a:avLst/>
          </a:prstGeom>
          <a:solidFill>
            <a:schemeClr val="bg1">
              <a:lumMod val="8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428596" y="214290"/>
            <a:ext cx="8229600" cy="796908"/>
          </a:xfrm>
        </p:spPr>
        <p:txBody>
          <a:bodyPr>
            <a:normAutofit/>
          </a:bodyPr>
          <a:lstStyle/>
          <a:p>
            <a:r>
              <a:rPr lang="nl-BE" sz="4000" dirty="0" smtClean="0"/>
              <a:t>Inhoud</a:t>
            </a:r>
            <a:endParaRPr lang="nl-BE" sz="4000" dirty="0"/>
          </a:p>
        </p:txBody>
      </p:sp>
      <p:sp>
        <p:nvSpPr>
          <p:cNvPr id="3" name="Content Placeholder 2"/>
          <p:cNvSpPr>
            <a:spLocks noGrp="1"/>
          </p:cNvSpPr>
          <p:nvPr>
            <p:ph idx="1"/>
          </p:nvPr>
        </p:nvSpPr>
        <p:spPr>
          <a:xfrm>
            <a:off x="457200" y="1142984"/>
            <a:ext cx="8229600" cy="4983179"/>
          </a:xfrm>
        </p:spPr>
        <p:txBody>
          <a:bodyPr>
            <a:normAutofit fontScale="92500" lnSpcReduction="20000"/>
          </a:bodyPr>
          <a:lstStyle/>
          <a:p>
            <a:r>
              <a:rPr lang="nl-BE" sz="2600" dirty="0" smtClean="0"/>
              <a:t>Voorwoord</a:t>
            </a:r>
          </a:p>
          <a:p>
            <a:endParaRPr lang="nl-BE" sz="2600" dirty="0" smtClean="0"/>
          </a:p>
          <a:p>
            <a:r>
              <a:rPr lang="nl-BE" sz="2600" dirty="0" smtClean="0"/>
              <a:t>Rug en wervelkolom</a:t>
            </a:r>
          </a:p>
          <a:p>
            <a:endParaRPr lang="nl-BE" sz="2600" dirty="0" smtClean="0"/>
          </a:p>
          <a:p>
            <a:r>
              <a:rPr lang="nl-BE" sz="2600" dirty="0" smtClean="0"/>
              <a:t>Risico’s</a:t>
            </a:r>
          </a:p>
          <a:p>
            <a:endParaRPr lang="nl-BE" sz="2600" dirty="0" smtClean="0"/>
          </a:p>
          <a:p>
            <a:r>
              <a:rPr lang="nl-BE" sz="2600" dirty="0" smtClean="0"/>
              <a:t>Hoe komen risico’s voor in dagelijkse praktijk: kleuterklas</a:t>
            </a:r>
          </a:p>
          <a:p>
            <a:endParaRPr lang="nl-BE" sz="2600" dirty="0" smtClean="0"/>
          </a:p>
          <a:p>
            <a:r>
              <a:rPr lang="nl-BE" sz="2600" dirty="0" smtClean="0"/>
              <a:t>Preventie van rugproblemen in de kleuterklas</a:t>
            </a:r>
          </a:p>
          <a:p>
            <a:endParaRPr lang="nl-BE" sz="2600" dirty="0" smtClean="0"/>
          </a:p>
          <a:p>
            <a:r>
              <a:rPr lang="nl-BE" sz="2600" dirty="0" smtClean="0"/>
              <a:t>Rugklachten verminderen</a:t>
            </a:r>
          </a:p>
          <a:p>
            <a:endParaRPr lang="nl-BE" sz="2600" dirty="0" smtClean="0"/>
          </a:p>
          <a:p>
            <a:r>
              <a:rPr lang="nl-BE" sz="2600" dirty="0" smtClean="0"/>
              <a:t>V&amp;A</a:t>
            </a:r>
            <a:endParaRPr lang="nl-BE" sz="2600" dirty="0"/>
          </a:p>
        </p:txBody>
      </p:sp>
      <p:sp>
        <p:nvSpPr>
          <p:cNvPr id="5" name="Slide Number Placeholder 4"/>
          <p:cNvSpPr>
            <a:spLocks noGrp="1"/>
          </p:cNvSpPr>
          <p:nvPr>
            <p:ph type="sldNum" sz="quarter" idx="12"/>
          </p:nvPr>
        </p:nvSpPr>
        <p:spPr/>
        <p:txBody>
          <a:bodyPr/>
          <a:lstStyle/>
          <a:p>
            <a:fld id="{54279443-DD55-4004-9D95-558B8438D05C}" type="slidenum">
              <a:rPr lang="nl-BE" smtClean="0"/>
              <a:pPr/>
              <a:t>11</a:t>
            </a:fld>
            <a:endParaRPr lang="nl-B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654032"/>
          </a:xfrm>
          <a:prstGeom prst="rect">
            <a:avLst/>
          </a:prstGeom>
        </p:spPr>
        <p:txBody>
          <a:bodyPr>
            <a:normAutofit fontScale="62500" lnSpcReduction="20000"/>
          </a:bodyPr>
          <a:lstStyle/>
          <a:p>
            <a:pPr lvl="0" algn="ctr">
              <a:spcBef>
                <a:spcPct val="0"/>
              </a:spcBef>
            </a:pPr>
            <a:r>
              <a:rPr lang="nl-BE" sz="4000" dirty="0" smtClean="0"/>
              <a:t>Hoe komen risico’s voor in dagelijkse praktijk: kleuterklas</a:t>
            </a:r>
            <a:endParaRPr kumimoji="0" lang="nl-BE"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p:nvPr/>
        </p:nvSpPr>
        <p:spPr>
          <a:xfrm>
            <a:off x="2285984" y="1928802"/>
            <a:ext cx="5193538" cy="2862322"/>
          </a:xfrm>
          <a:prstGeom prst="rect">
            <a:avLst/>
          </a:prstGeom>
          <a:noFill/>
        </p:spPr>
        <p:txBody>
          <a:bodyPr wrap="none" rtlCol="0">
            <a:spAutoFit/>
          </a:bodyPr>
          <a:lstStyle/>
          <a:p>
            <a:pPr>
              <a:buFont typeface="Arial" pitchFamily="34" charset="0"/>
              <a:buChar char="•"/>
            </a:pPr>
            <a:r>
              <a:rPr lang="nl-BE" sz="2000" dirty="0" smtClean="0"/>
              <a:t> Vooroverbuigen</a:t>
            </a:r>
          </a:p>
          <a:p>
            <a:pPr>
              <a:buFont typeface="Arial" pitchFamily="34" charset="0"/>
              <a:buChar char="•"/>
            </a:pPr>
            <a:endParaRPr lang="nl-BE" sz="2000" dirty="0" smtClean="0"/>
          </a:p>
          <a:p>
            <a:pPr>
              <a:buFont typeface="Arial" pitchFamily="34" charset="0"/>
              <a:buChar char="•"/>
            </a:pPr>
            <a:r>
              <a:rPr lang="nl-BE" sz="2000" dirty="0" smtClean="0"/>
              <a:t>Vooroverbuigen en een zijdelingse draai maken</a:t>
            </a:r>
          </a:p>
          <a:p>
            <a:pPr>
              <a:buFont typeface="Arial" pitchFamily="34" charset="0"/>
              <a:buChar char="•"/>
            </a:pPr>
            <a:endParaRPr lang="nl-BE" sz="2000" dirty="0" smtClean="0"/>
          </a:p>
          <a:p>
            <a:pPr>
              <a:buFont typeface="Arial" pitchFamily="34" charset="0"/>
              <a:buChar char="•"/>
            </a:pPr>
            <a:r>
              <a:rPr lang="nl-BE" sz="2000" dirty="0" smtClean="0"/>
              <a:t>Geknield of gehurkt zitten bij kleuters</a:t>
            </a:r>
          </a:p>
          <a:p>
            <a:pPr>
              <a:buFont typeface="Arial" pitchFamily="34" charset="0"/>
              <a:buChar char="•"/>
            </a:pPr>
            <a:endParaRPr lang="nl-BE" sz="2000" dirty="0" smtClean="0"/>
          </a:p>
          <a:p>
            <a:pPr>
              <a:buFont typeface="Arial" pitchFamily="34" charset="0"/>
              <a:buChar char="•"/>
            </a:pPr>
            <a:r>
              <a:rPr lang="nl-BE" sz="2000" dirty="0" smtClean="0"/>
              <a:t>Heffen van een kleuter</a:t>
            </a:r>
          </a:p>
          <a:p>
            <a:pPr>
              <a:buFont typeface="Arial" pitchFamily="34" charset="0"/>
              <a:buChar char="•"/>
            </a:pPr>
            <a:endParaRPr lang="nl-BE" sz="2000" dirty="0" smtClean="0"/>
          </a:p>
          <a:p>
            <a:pPr>
              <a:buFont typeface="Arial" pitchFamily="34" charset="0"/>
              <a:buChar char="•"/>
            </a:pPr>
            <a:r>
              <a:rPr lang="nl-BE" sz="2000" dirty="0" smtClean="0"/>
              <a:t>Stress</a:t>
            </a:r>
            <a:endParaRPr lang="nl-BE" sz="2000" dirty="0"/>
          </a:p>
        </p:txBody>
      </p:sp>
      <p:sp>
        <p:nvSpPr>
          <p:cNvPr id="5" name="Rectangle 4"/>
          <p:cNvSpPr/>
          <p:nvPr/>
        </p:nvSpPr>
        <p:spPr>
          <a:xfrm>
            <a:off x="2214546" y="1928802"/>
            <a:ext cx="5500726" cy="32147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6" name="Group 5"/>
          <p:cNvGrpSpPr/>
          <p:nvPr/>
        </p:nvGrpSpPr>
        <p:grpSpPr>
          <a:xfrm>
            <a:off x="1857356" y="1928802"/>
            <a:ext cx="280988" cy="3214710"/>
            <a:chOff x="768028" y="5937011"/>
            <a:chExt cx="280988" cy="801688"/>
          </a:xfrm>
        </p:grpSpPr>
        <p:sp>
          <p:nvSpPr>
            <p:cNvPr id="7" name="Rectangle 5"/>
            <p:cNvSpPr>
              <a:spLocks noChangeArrowheads="1"/>
            </p:cNvSpPr>
            <p:nvPr>
              <p:custDataLst>
                <p:tags r:id="rId1"/>
              </p:custDataLst>
            </p:nvPr>
          </p:nvSpPr>
          <p:spPr bwMode="gray">
            <a:xfrm>
              <a:off x="768028" y="5937011"/>
              <a:ext cx="280988" cy="801688"/>
            </a:xfrm>
            <a:prstGeom prst="rect">
              <a:avLst/>
            </a:prstGeom>
            <a:solidFill>
              <a:srgbClr val="FF6600"/>
            </a:solidFill>
            <a:ln w="19050">
              <a:solidFill>
                <a:srgbClr val="FF6600"/>
              </a:solidFill>
              <a:miter lim="800000"/>
              <a:headEnd/>
              <a:tailEnd/>
            </a:ln>
          </p:spPr>
          <p:txBody>
            <a:bodyPr wrap="none" anchor="ctr"/>
            <a:lstStyle/>
            <a:p>
              <a:endParaRPr lang="nl-BE"/>
            </a:p>
          </p:txBody>
        </p:sp>
        <p:sp>
          <p:nvSpPr>
            <p:cNvPr id="8" name="AutoShape 7"/>
            <p:cNvSpPr>
              <a:spLocks noChangeArrowheads="1"/>
            </p:cNvSpPr>
            <p:nvPr>
              <p:custDataLst>
                <p:tags r:id="rId2"/>
              </p:custDataLst>
            </p:nvPr>
          </p:nvSpPr>
          <p:spPr bwMode="gray">
            <a:xfrm>
              <a:off x="837878" y="6217999"/>
              <a:ext cx="152400" cy="228600"/>
            </a:xfrm>
            <a:prstGeom prst="chevron">
              <a:avLst>
                <a:gd name="adj" fmla="val 45833"/>
              </a:avLst>
            </a:prstGeom>
            <a:solidFill>
              <a:schemeClr val="bg1"/>
            </a:solidFill>
            <a:ln w="6350">
              <a:noFill/>
              <a:miter lim="800000"/>
              <a:headEnd/>
              <a:tailEnd/>
            </a:ln>
          </p:spPr>
          <p:txBody>
            <a:bodyPr wrap="none" anchor="ctr"/>
            <a:lstStyle/>
            <a:p>
              <a:endParaRPr lang="nl-BE"/>
            </a:p>
          </p:txBody>
        </p:sp>
      </p:grpSp>
      <p:sp>
        <p:nvSpPr>
          <p:cNvPr id="4" name="Slide Number Placeholder 3"/>
          <p:cNvSpPr>
            <a:spLocks noGrp="1"/>
          </p:cNvSpPr>
          <p:nvPr>
            <p:ph type="sldNum" sz="quarter" idx="12"/>
          </p:nvPr>
        </p:nvSpPr>
        <p:spPr/>
        <p:txBody>
          <a:bodyPr/>
          <a:lstStyle/>
          <a:p>
            <a:fld id="{54279443-DD55-4004-9D95-558B8438D05C}" type="slidenum">
              <a:rPr lang="nl-BE" smtClean="0"/>
              <a:pPr/>
              <a:t>12</a:t>
            </a:fld>
            <a:endParaRPr lang="nl-BE"/>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3929066"/>
            <a:ext cx="8429684" cy="642942"/>
          </a:xfrm>
          <a:prstGeom prst="rect">
            <a:avLst/>
          </a:prstGeom>
          <a:solidFill>
            <a:schemeClr val="bg1">
              <a:lumMod val="8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428596" y="214290"/>
            <a:ext cx="8229600" cy="796908"/>
          </a:xfrm>
        </p:spPr>
        <p:txBody>
          <a:bodyPr>
            <a:normAutofit/>
          </a:bodyPr>
          <a:lstStyle/>
          <a:p>
            <a:r>
              <a:rPr lang="nl-BE" sz="4000" dirty="0" smtClean="0"/>
              <a:t>Inhoud</a:t>
            </a:r>
            <a:endParaRPr lang="nl-BE" sz="4000" dirty="0"/>
          </a:p>
        </p:txBody>
      </p:sp>
      <p:sp>
        <p:nvSpPr>
          <p:cNvPr id="3" name="Content Placeholder 2"/>
          <p:cNvSpPr>
            <a:spLocks noGrp="1"/>
          </p:cNvSpPr>
          <p:nvPr>
            <p:ph idx="1"/>
          </p:nvPr>
        </p:nvSpPr>
        <p:spPr>
          <a:xfrm>
            <a:off x="457200" y="1142984"/>
            <a:ext cx="8229600" cy="4983179"/>
          </a:xfrm>
        </p:spPr>
        <p:txBody>
          <a:bodyPr>
            <a:normAutofit fontScale="92500" lnSpcReduction="20000"/>
          </a:bodyPr>
          <a:lstStyle/>
          <a:p>
            <a:r>
              <a:rPr lang="nl-BE" sz="2600" dirty="0" smtClean="0"/>
              <a:t>Voorwoord</a:t>
            </a:r>
          </a:p>
          <a:p>
            <a:endParaRPr lang="nl-BE" sz="2600" dirty="0" smtClean="0"/>
          </a:p>
          <a:p>
            <a:r>
              <a:rPr lang="nl-BE" sz="2600" dirty="0" smtClean="0"/>
              <a:t>Rug en wervelkolom</a:t>
            </a:r>
          </a:p>
          <a:p>
            <a:endParaRPr lang="nl-BE" sz="2600" dirty="0" smtClean="0"/>
          </a:p>
          <a:p>
            <a:r>
              <a:rPr lang="nl-BE" sz="2600" dirty="0" smtClean="0"/>
              <a:t>Risico’s</a:t>
            </a:r>
          </a:p>
          <a:p>
            <a:endParaRPr lang="nl-BE" sz="2600" dirty="0" smtClean="0"/>
          </a:p>
          <a:p>
            <a:r>
              <a:rPr lang="nl-BE" sz="2600" dirty="0" smtClean="0"/>
              <a:t>Hoe komen risico’s voor in dagelijkse praktijk: kleuterklas</a:t>
            </a:r>
          </a:p>
          <a:p>
            <a:endParaRPr lang="nl-BE" sz="2600" dirty="0" smtClean="0"/>
          </a:p>
          <a:p>
            <a:r>
              <a:rPr lang="nl-BE" sz="2600" dirty="0" smtClean="0"/>
              <a:t>Preventie van rugproblemen in de kleuterklas</a:t>
            </a:r>
          </a:p>
          <a:p>
            <a:endParaRPr lang="nl-BE" sz="2600" dirty="0" smtClean="0"/>
          </a:p>
          <a:p>
            <a:r>
              <a:rPr lang="nl-BE" sz="2600" dirty="0" smtClean="0"/>
              <a:t>Rugklachten verminderen</a:t>
            </a:r>
          </a:p>
          <a:p>
            <a:endParaRPr lang="nl-BE" sz="2600" dirty="0" smtClean="0"/>
          </a:p>
          <a:p>
            <a:r>
              <a:rPr lang="nl-BE" sz="2600" dirty="0" smtClean="0"/>
              <a:t>V&amp;A</a:t>
            </a:r>
            <a:endParaRPr lang="nl-BE" sz="2600" dirty="0"/>
          </a:p>
        </p:txBody>
      </p:sp>
      <p:sp>
        <p:nvSpPr>
          <p:cNvPr id="5" name="Slide Number Placeholder 4"/>
          <p:cNvSpPr>
            <a:spLocks noGrp="1"/>
          </p:cNvSpPr>
          <p:nvPr>
            <p:ph type="sldNum" sz="quarter" idx="12"/>
          </p:nvPr>
        </p:nvSpPr>
        <p:spPr/>
        <p:txBody>
          <a:bodyPr/>
          <a:lstStyle/>
          <a:p>
            <a:fld id="{54279443-DD55-4004-9D95-558B8438D05C}" type="slidenum">
              <a:rPr lang="nl-BE" smtClean="0"/>
              <a:pPr/>
              <a:t>13</a:t>
            </a:fld>
            <a:endParaRPr lang="nl-B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8483.JPG"/>
          <p:cNvPicPr/>
          <p:nvPr/>
        </p:nvPicPr>
        <p:blipFill>
          <a:blip r:embed="rId4" cstate="print"/>
          <a:stretch>
            <a:fillRect/>
          </a:stretch>
        </p:blipFill>
        <p:spPr>
          <a:xfrm>
            <a:off x="4786314" y="2786058"/>
            <a:ext cx="2643206" cy="2786082"/>
          </a:xfrm>
          <a:prstGeom prst="rect">
            <a:avLst/>
          </a:prstGeom>
          <a:ln w="38100">
            <a:solidFill>
              <a:srgbClr val="00B050"/>
            </a:solidFill>
          </a:ln>
        </p:spPr>
      </p:pic>
      <p:sp>
        <p:nvSpPr>
          <p:cNvPr id="7" name="Title 1"/>
          <p:cNvSpPr txBox="1">
            <a:spLocks/>
          </p:cNvSpPr>
          <p:nvPr/>
        </p:nvSpPr>
        <p:spPr>
          <a:xfrm>
            <a:off x="457200" y="274638"/>
            <a:ext cx="8229600" cy="654032"/>
          </a:xfrm>
          <a:prstGeom prst="rect">
            <a:avLst/>
          </a:prstGeom>
        </p:spPr>
        <p:txBody>
          <a:bodyPr>
            <a:normAutofit/>
          </a:bodyPr>
          <a:lstStyle/>
          <a:p>
            <a:pPr lvl="0" algn="ctr">
              <a:spcBef>
                <a:spcPct val="0"/>
              </a:spcBef>
            </a:pPr>
            <a:r>
              <a:rPr lang="nl-BE" sz="2800" dirty="0" smtClean="0"/>
              <a:t>Preventie van rugproblemen in de kleuterklas</a:t>
            </a:r>
            <a:endParaRPr kumimoji="0" lang="nl-BE"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extBox 7"/>
          <p:cNvSpPr txBox="1"/>
          <p:nvPr/>
        </p:nvSpPr>
        <p:spPr>
          <a:xfrm>
            <a:off x="571472" y="1500174"/>
            <a:ext cx="3320845" cy="400110"/>
          </a:xfrm>
          <a:prstGeom prst="rect">
            <a:avLst/>
          </a:prstGeom>
          <a:noFill/>
        </p:spPr>
        <p:txBody>
          <a:bodyPr wrap="none" rtlCol="0">
            <a:spAutoFit/>
          </a:bodyPr>
          <a:lstStyle/>
          <a:p>
            <a:r>
              <a:rPr lang="nl-BE" sz="2000" dirty="0" smtClean="0"/>
              <a:t>In het klaslokaal: in de zithoek</a:t>
            </a:r>
            <a:endParaRPr lang="nl-BE" sz="2000" dirty="0"/>
          </a:p>
        </p:txBody>
      </p:sp>
      <p:sp>
        <p:nvSpPr>
          <p:cNvPr id="9" name="Rectangle 8"/>
          <p:cNvSpPr/>
          <p:nvPr/>
        </p:nvSpPr>
        <p:spPr>
          <a:xfrm>
            <a:off x="4714876" y="2714620"/>
            <a:ext cx="2786082" cy="292895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xtBox 9"/>
          <p:cNvSpPr txBox="1"/>
          <p:nvPr/>
        </p:nvSpPr>
        <p:spPr>
          <a:xfrm>
            <a:off x="928663" y="3071810"/>
            <a:ext cx="3500462" cy="1200329"/>
          </a:xfrm>
          <a:prstGeom prst="rect">
            <a:avLst/>
          </a:prstGeom>
          <a:noFill/>
        </p:spPr>
        <p:txBody>
          <a:bodyPr wrap="square" rtlCol="0">
            <a:spAutoFit/>
          </a:bodyPr>
          <a:lstStyle/>
          <a:p>
            <a:r>
              <a:rPr lang="nl-BE" dirty="0" smtClean="0"/>
              <a:t>Indien er samen met de kleuters op lage bankjes wordt gezeten moet men ervoor zorgen dat je bekken een hoek van 90</a:t>
            </a:r>
            <a:r>
              <a:rPr lang="nl-BE" i="1" dirty="0" smtClean="0"/>
              <a:t>° </a:t>
            </a:r>
            <a:r>
              <a:rPr lang="nl-BE" dirty="0" smtClean="0"/>
              <a:t>of meer</a:t>
            </a:r>
            <a:endParaRPr lang="nl-BE" dirty="0"/>
          </a:p>
        </p:txBody>
      </p:sp>
      <p:sp>
        <p:nvSpPr>
          <p:cNvPr id="11" name="Rectangle 10"/>
          <p:cNvSpPr/>
          <p:nvPr/>
        </p:nvSpPr>
        <p:spPr>
          <a:xfrm>
            <a:off x="857224" y="3000372"/>
            <a:ext cx="3643338" cy="1428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2" name="Group 11"/>
          <p:cNvGrpSpPr/>
          <p:nvPr/>
        </p:nvGrpSpPr>
        <p:grpSpPr>
          <a:xfrm>
            <a:off x="357158" y="3000372"/>
            <a:ext cx="423864" cy="1428760"/>
            <a:chOff x="768028" y="5937011"/>
            <a:chExt cx="280988" cy="801688"/>
          </a:xfrm>
        </p:grpSpPr>
        <p:sp>
          <p:nvSpPr>
            <p:cNvPr id="13" name="Rectangle 5"/>
            <p:cNvSpPr>
              <a:spLocks noChangeArrowheads="1"/>
            </p:cNvSpPr>
            <p:nvPr>
              <p:custDataLst>
                <p:tags r:id="rId1"/>
              </p:custDataLst>
            </p:nvPr>
          </p:nvSpPr>
          <p:spPr bwMode="gray">
            <a:xfrm>
              <a:off x="768028" y="5937011"/>
              <a:ext cx="280988" cy="801688"/>
            </a:xfrm>
            <a:prstGeom prst="rect">
              <a:avLst/>
            </a:prstGeom>
            <a:solidFill>
              <a:srgbClr val="FF6600"/>
            </a:solidFill>
            <a:ln w="19050">
              <a:solidFill>
                <a:srgbClr val="FF6600"/>
              </a:solidFill>
              <a:miter lim="800000"/>
              <a:headEnd/>
              <a:tailEnd/>
            </a:ln>
          </p:spPr>
          <p:txBody>
            <a:bodyPr wrap="none" anchor="ctr"/>
            <a:lstStyle/>
            <a:p>
              <a:endParaRPr lang="nl-BE"/>
            </a:p>
          </p:txBody>
        </p:sp>
        <p:sp>
          <p:nvSpPr>
            <p:cNvPr id="14" name="AutoShape 7"/>
            <p:cNvSpPr>
              <a:spLocks noChangeArrowheads="1"/>
            </p:cNvSpPr>
            <p:nvPr>
              <p:custDataLst>
                <p:tags r:id="rId2"/>
              </p:custDataLst>
            </p:nvPr>
          </p:nvSpPr>
          <p:spPr bwMode="gray">
            <a:xfrm>
              <a:off x="837878" y="6217999"/>
              <a:ext cx="152400" cy="228600"/>
            </a:xfrm>
            <a:prstGeom prst="chevron">
              <a:avLst>
                <a:gd name="adj" fmla="val 45833"/>
              </a:avLst>
            </a:prstGeom>
            <a:solidFill>
              <a:schemeClr val="bg1"/>
            </a:solidFill>
            <a:ln w="6350">
              <a:noFill/>
              <a:miter lim="800000"/>
              <a:headEnd/>
              <a:tailEnd/>
            </a:ln>
          </p:spPr>
          <p:txBody>
            <a:bodyPr wrap="none" anchor="ctr"/>
            <a:lstStyle/>
            <a:p>
              <a:endParaRPr lang="nl-BE"/>
            </a:p>
          </p:txBody>
        </p:sp>
      </p:grpSp>
      <p:sp>
        <p:nvSpPr>
          <p:cNvPr id="2" name="Slide Number Placeholder 1"/>
          <p:cNvSpPr>
            <a:spLocks noGrp="1"/>
          </p:cNvSpPr>
          <p:nvPr>
            <p:ph type="sldNum" sz="quarter" idx="12"/>
          </p:nvPr>
        </p:nvSpPr>
        <p:spPr/>
        <p:txBody>
          <a:bodyPr/>
          <a:lstStyle/>
          <a:p>
            <a:fld id="{54279443-DD55-4004-9D95-558B8438D05C}" type="slidenum">
              <a:rPr lang="nl-BE" smtClean="0"/>
              <a:pPr/>
              <a:t>14</a:t>
            </a:fld>
            <a:endParaRPr lang="nl-BE"/>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8495.JPG"/>
          <p:cNvPicPr/>
          <p:nvPr/>
        </p:nvPicPr>
        <p:blipFill>
          <a:blip r:embed="rId4" cstate="print"/>
          <a:stretch>
            <a:fillRect/>
          </a:stretch>
        </p:blipFill>
        <p:spPr>
          <a:xfrm>
            <a:off x="714348" y="1714488"/>
            <a:ext cx="2500330" cy="2071702"/>
          </a:xfrm>
          <a:prstGeom prst="rect">
            <a:avLst/>
          </a:prstGeom>
          <a:ln w="28575">
            <a:solidFill>
              <a:srgbClr val="FF0000"/>
            </a:solidFill>
          </a:ln>
        </p:spPr>
      </p:pic>
      <p:pic>
        <p:nvPicPr>
          <p:cNvPr id="4" name="Picture 3" descr="IMG_8494.JPG"/>
          <p:cNvPicPr/>
          <p:nvPr/>
        </p:nvPicPr>
        <p:blipFill>
          <a:blip r:embed="rId5" cstate="print"/>
          <a:stretch>
            <a:fillRect/>
          </a:stretch>
        </p:blipFill>
        <p:spPr>
          <a:xfrm rot="5400000">
            <a:off x="6000760" y="1500174"/>
            <a:ext cx="2071702" cy="2500330"/>
          </a:xfrm>
          <a:prstGeom prst="rect">
            <a:avLst/>
          </a:prstGeom>
          <a:ln w="38100">
            <a:solidFill>
              <a:srgbClr val="00B050"/>
            </a:solidFill>
          </a:ln>
        </p:spPr>
      </p:pic>
      <p:pic>
        <p:nvPicPr>
          <p:cNvPr id="1026" name="Picture 1" descr="IMG_8497.JPG"/>
          <p:cNvPicPr>
            <a:picLocks noChangeAspect="1" noChangeArrowheads="1"/>
          </p:cNvPicPr>
          <p:nvPr/>
        </p:nvPicPr>
        <p:blipFill>
          <a:blip r:embed="rId6" cstate="print"/>
          <a:srcRect/>
          <a:stretch>
            <a:fillRect/>
          </a:stretch>
        </p:blipFill>
        <p:spPr bwMode="auto">
          <a:xfrm>
            <a:off x="5786446" y="4000503"/>
            <a:ext cx="2500330" cy="1900751"/>
          </a:xfrm>
          <a:prstGeom prst="rect">
            <a:avLst/>
          </a:prstGeom>
          <a:noFill/>
          <a:ln w="38100">
            <a:solidFill>
              <a:srgbClr val="00B050"/>
            </a:solidFill>
            <a:miter lim="800000"/>
            <a:headEnd/>
            <a:tailEnd/>
          </a:ln>
        </p:spPr>
      </p:pic>
      <p:sp>
        <p:nvSpPr>
          <p:cNvPr id="6" name="Title 1"/>
          <p:cNvSpPr txBox="1">
            <a:spLocks/>
          </p:cNvSpPr>
          <p:nvPr/>
        </p:nvSpPr>
        <p:spPr>
          <a:xfrm>
            <a:off x="457200" y="274638"/>
            <a:ext cx="8229600" cy="654032"/>
          </a:xfrm>
          <a:prstGeom prst="rect">
            <a:avLst/>
          </a:prstGeom>
        </p:spPr>
        <p:txBody>
          <a:bodyPr>
            <a:normAutofit/>
          </a:bodyPr>
          <a:lstStyle/>
          <a:p>
            <a:pPr lvl="0" algn="ctr">
              <a:spcBef>
                <a:spcPct val="0"/>
              </a:spcBef>
            </a:pPr>
            <a:r>
              <a:rPr lang="nl-BE" sz="2800" dirty="0" smtClean="0"/>
              <a:t>Preventie van rugproblemen in de kleuterklas</a:t>
            </a:r>
            <a:endParaRPr kumimoji="0" lang="nl-BE"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571472" y="1142984"/>
            <a:ext cx="3313023" cy="400110"/>
          </a:xfrm>
          <a:prstGeom prst="rect">
            <a:avLst/>
          </a:prstGeom>
          <a:noFill/>
        </p:spPr>
        <p:txBody>
          <a:bodyPr wrap="none" rtlCol="0">
            <a:spAutoFit/>
          </a:bodyPr>
          <a:lstStyle/>
          <a:p>
            <a:r>
              <a:rPr lang="nl-BE" sz="2000" dirty="0" smtClean="0"/>
              <a:t>In het klaslokaal: aan de tafels</a:t>
            </a:r>
            <a:endParaRPr lang="nl-BE" sz="2000" dirty="0"/>
          </a:p>
        </p:txBody>
      </p:sp>
      <p:sp>
        <p:nvSpPr>
          <p:cNvPr id="8" name="Rectangle 7"/>
          <p:cNvSpPr/>
          <p:nvPr/>
        </p:nvSpPr>
        <p:spPr>
          <a:xfrm>
            <a:off x="5715008" y="1643050"/>
            <a:ext cx="2643206" cy="435771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xtBox 8"/>
          <p:cNvSpPr txBox="1"/>
          <p:nvPr/>
        </p:nvSpPr>
        <p:spPr>
          <a:xfrm>
            <a:off x="642910" y="4786322"/>
            <a:ext cx="5093382" cy="923330"/>
          </a:xfrm>
          <a:prstGeom prst="rect">
            <a:avLst/>
          </a:prstGeom>
          <a:noFill/>
        </p:spPr>
        <p:txBody>
          <a:bodyPr wrap="none" rtlCol="0">
            <a:spAutoFit/>
          </a:bodyPr>
          <a:lstStyle/>
          <a:p>
            <a:pPr>
              <a:buFont typeface="Arial" pitchFamily="34" charset="0"/>
              <a:buChar char="•"/>
            </a:pPr>
            <a:r>
              <a:rPr lang="nl-BE" dirty="0" smtClean="0"/>
              <a:t>Neem zelf plaats aan tafel</a:t>
            </a:r>
          </a:p>
          <a:p>
            <a:pPr>
              <a:buFont typeface="Arial" pitchFamily="34" charset="0"/>
              <a:buChar char="•"/>
            </a:pPr>
            <a:r>
              <a:rPr lang="nl-BE" dirty="0" smtClean="0"/>
              <a:t>Zorg dat je bekken een hoek maakt van 90</a:t>
            </a:r>
            <a:r>
              <a:rPr lang="nl-BE" i="1" dirty="0" smtClean="0"/>
              <a:t>° </a:t>
            </a:r>
            <a:r>
              <a:rPr lang="nl-BE" dirty="0" smtClean="0"/>
              <a:t>of meer</a:t>
            </a:r>
          </a:p>
          <a:p>
            <a:pPr>
              <a:buFont typeface="Arial" pitchFamily="34" charset="0"/>
              <a:buChar char="•"/>
            </a:pPr>
            <a:r>
              <a:rPr lang="nl-BE" dirty="0" smtClean="0"/>
              <a:t>Benen niet buigen, maar strekken</a:t>
            </a:r>
            <a:endParaRPr lang="nl-BE" dirty="0"/>
          </a:p>
        </p:txBody>
      </p:sp>
      <p:sp>
        <p:nvSpPr>
          <p:cNvPr id="10" name="Rectangle 9"/>
          <p:cNvSpPr/>
          <p:nvPr/>
        </p:nvSpPr>
        <p:spPr>
          <a:xfrm>
            <a:off x="714348" y="4857760"/>
            <a:ext cx="4929222" cy="857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1" name="Group 10"/>
          <p:cNvGrpSpPr/>
          <p:nvPr/>
        </p:nvGrpSpPr>
        <p:grpSpPr>
          <a:xfrm>
            <a:off x="214282" y="4857760"/>
            <a:ext cx="423864" cy="857256"/>
            <a:chOff x="768028" y="5937011"/>
            <a:chExt cx="280988" cy="801688"/>
          </a:xfrm>
        </p:grpSpPr>
        <p:sp>
          <p:nvSpPr>
            <p:cNvPr id="12" name="Rectangle 5"/>
            <p:cNvSpPr>
              <a:spLocks noChangeArrowheads="1"/>
            </p:cNvSpPr>
            <p:nvPr>
              <p:custDataLst>
                <p:tags r:id="rId1"/>
              </p:custDataLst>
            </p:nvPr>
          </p:nvSpPr>
          <p:spPr bwMode="gray">
            <a:xfrm>
              <a:off x="768028" y="5937011"/>
              <a:ext cx="280988" cy="801688"/>
            </a:xfrm>
            <a:prstGeom prst="rect">
              <a:avLst/>
            </a:prstGeom>
            <a:solidFill>
              <a:srgbClr val="FF6600"/>
            </a:solidFill>
            <a:ln w="19050">
              <a:solidFill>
                <a:srgbClr val="FF6600"/>
              </a:solidFill>
              <a:miter lim="800000"/>
              <a:headEnd/>
              <a:tailEnd/>
            </a:ln>
          </p:spPr>
          <p:txBody>
            <a:bodyPr wrap="none" anchor="ctr"/>
            <a:lstStyle/>
            <a:p>
              <a:endParaRPr lang="nl-BE"/>
            </a:p>
          </p:txBody>
        </p:sp>
        <p:sp>
          <p:nvSpPr>
            <p:cNvPr id="13" name="AutoShape 7"/>
            <p:cNvSpPr>
              <a:spLocks noChangeArrowheads="1"/>
            </p:cNvSpPr>
            <p:nvPr>
              <p:custDataLst>
                <p:tags r:id="rId2"/>
              </p:custDataLst>
            </p:nvPr>
          </p:nvSpPr>
          <p:spPr bwMode="gray">
            <a:xfrm>
              <a:off x="837878" y="6217999"/>
              <a:ext cx="152400" cy="228600"/>
            </a:xfrm>
            <a:prstGeom prst="chevron">
              <a:avLst>
                <a:gd name="adj" fmla="val 45833"/>
              </a:avLst>
            </a:prstGeom>
            <a:solidFill>
              <a:schemeClr val="bg1"/>
            </a:solidFill>
            <a:ln w="6350">
              <a:noFill/>
              <a:miter lim="800000"/>
              <a:headEnd/>
              <a:tailEnd/>
            </a:ln>
          </p:spPr>
          <p:txBody>
            <a:bodyPr wrap="none" anchor="ctr"/>
            <a:lstStyle/>
            <a:p>
              <a:endParaRPr lang="nl-BE"/>
            </a:p>
          </p:txBody>
        </p:sp>
      </p:grpSp>
      <p:sp>
        <p:nvSpPr>
          <p:cNvPr id="2" name="Slide Number Placeholder 1"/>
          <p:cNvSpPr>
            <a:spLocks noGrp="1"/>
          </p:cNvSpPr>
          <p:nvPr>
            <p:ph type="sldNum" sz="quarter" idx="12"/>
          </p:nvPr>
        </p:nvSpPr>
        <p:spPr/>
        <p:txBody>
          <a:bodyPr/>
          <a:lstStyle/>
          <a:p>
            <a:fld id="{54279443-DD55-4004-9D95-558B8438D05C}" type="slidenum">
              <a:rPr lang="nl-BE" smtClean="0"/>
              <a:pPr/>
              <a:t>15</a:t>
            </a:fld>
            <a:endParaRPr lang="nl-BE"/>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IMG_8553.JPG"/>
          <p:cNvPicPr>
            <a:picLocks noChangeAspect="1" noChangeArrowheads="1"/>
          </p:cNvPicPr>
          <p:nvPr/>
        </p:nvPicPr>
        <p:blipFill>
          <a:blip r:embed="rId4" cstate="print"/>
          <a:srcRect/>
          <a:stretch>
            <a:fillRect/>
          </a:stretch>
        </p:blipFill>
        <p:spPr bwMode="auto">
          <a:xfrm rot="5400000">
            <a:off x="4383077" y="2474915"/>
            <a:ext cx="4449813" cy="3357587"/>
          </a:xfrm>
          <a:prstGeom prst="rect">
            <a:avLst/>
          </a:prstGeom>
          <a:noFill/>
          <a:ln w="38100">
            <a:solidFill>
              <a:srgbClr val="00B050"/>
            </a:solidFill>
            <a:miter lim="800000"/>
            <a:headEnd/>
            <a:tailEnd/>
          </a:ln>
        </p:spPr>
      </p:pic>
      <p:sp>
        <p:nvSpPr>
          <p:cNvPr id="4" name="Title 1"/>
          <p:cNvSpPr txBox="1">
            <a:spLocks/>
          </p:cNvSpPr>
          <p:nvPr/>
        </p:nvSpPr>
        <p:spPr>
          <a:xfrm>
            <a:off x="457200" y="274638"/>
            <a:ext cx="8229600" cy="654032"/>
          </a:xfrm>
          <a:prstGeom prst="rect">
            <a:avLst/>
          </a:prstGeom>
        </p:spPr>
        <p:txBody>
          <a:bodyPr>
            <a:normAutofit/>
          </a:bodyPr>
          <a:lstStyle/>
          <a:p>
            <a:pPr lvl="0" algn="ctr">
              <a:spcBef>
                <a:spcPct val="0"/>
              </a:spcBef>
            </a:pPr>
            <a:r>
              <a:rPr lang="nl-BE" sz="2800" dirty="0" smtClean="0"/>
              <a:t>Preventie van rugproblemen in de kleuterklas</a:t>
            </a:r>
            <a:endParaRPr kumimoji="0" lang="nl-BE"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571472" y="1500174"/>
            <a:ext cx="4450064" cy="400110"/>
          </a:xfrm>
          <a:prstGeom prst="rect">
            <a:avLst/>
          </a:prstGeom>
          <a:noFill/>
        </p:spPr>
        <p:txBody>
          <a:bodyPr wrap="none" rtlCol="0">
            <a:spAutoFit/>
          </a:bodyPr>
          <a:lstStyle/>
          <a:p>
            <a:r>
              <a:rPr lang="nl-BE" sz="2000" dirty="0" smtClean="0"/>
              <a:t>In het klaslokaal: meespelen op de grond</a:t>
            </a:r>
            <a:endParaRPr lang="nl-BE" sz="2000" dirty="0"/>
          </a:p>
        </p:txBody>
      </p:sp>
      <p:sp>
        <p:nvSpPr>
          <p:cNvPr id="6" name="TextBox 5"/>
          <p:cNvSpPr txBox="1"/>
          <p:nvPr/>
        </p:nvSpPr>
        <p:spPr>
          <a:xfrm>
            <a:off x="928663" y="3071810"/>
            <a:ext cx="3500462" cy="1754326"/>
          </a:xfrm>
          <a:prstGeom prst="rect">
            <a:avLst/>
          </a:prstGeom>
          <a:noFill/>
        </p:spPr>
        <p:txBody>
          <a:bodyPr wrap="square" rtlCol="0">
            <a:spAutoFit/>
          </a:bodyPr>
          <a:lstStyle/>
          <a:p>
            <a:r>
              <a:rPr lang="nl-BE" dirty="0" smtClean="0"/>
              <a:t>Het gebruik van een hellende sokkel of kussen (+/- 30 centimeter) geeft comfortabele houding en zorgt ervoor dat wervelkolom in natuurlijke houding blijft</a:t>
            </a:r>
            <a:endParaRPr lang="nl-BE" dirty="0"/>
          </a:p>
        </p:txBody>
      </p:sp>
      <p:sp>
        <p:nvSpPr>
          <p:cNvPr id="7" name="Rectangle 6"/>
          <p:cNvSpPr/>
          <p:nvPr/>
        </p:nvSpPr>
        <p:spPr>
          <a:xfrm>
            <a:off x="857224" y="3000372"/>
            <a:ext cx="3643338" cy="1857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8" name="Group 7"/>
          <p:cNvGrpSpPr/>
          <p:nvPr/>
        </p:nvGrpSpPr>
        <p:grpSpPr>
          <a:xfrm>
            <a:off x="357158" y="3000372"/>
            <a:ext cx="423864" cy="1857388"/>
            <a:chOff x="768028" y="5937011"/>
            <a:chExt cx="280988" cy="801688"/>
          </a:xfrm>
        </p:grpSpPr>
        <p:sp>
          <p:nvSpPr>
            <p:cNvPr id="9" name="Rectangle 5"/>
            <p:cNvSpPr>
              <a:spLocks noChangeArrowheads="1"/>
            </p:cNvSpPr>
            <p:nvPr>
              <p:custDataLst>
                <p:tags r:id="rId1"/>
              </p:custDataLst>
            </p:nvPr>
          </p:nvSpPr>
          <p:spPr bwMode="gray">
            <a:xfrm>
              <a:off x="768028" y="5937011"/>
              <a:ext cx="280988" cy="801688"/>
            </a:xfrm>
            <a:prstGeom prst="rect">
              <a:avLst/>
            </a:prstGeom>
            <a:solidFill>
              <a:srgbClr val="FF6600"/>
            </a:solidFill>
            <a:ln w="19050">
              <a:solidFill>
                <a:srgbClr val="FF6600"/>
              </a:solidFill>
              <a:miter lim="800000"/>
              <a:headEnd/>
              <a:tailEnd/>
            </a:ln>
          </p:spPr>
          <p:txBody>
            <a:bodyPr wrap="none" anchor="ctr"/>
            <a:lstStyle/>
            <a:p>
              <a:endParaRPr lang="nl-BE"/>
            </a:p>
          </p:txBody>
        </p:sp>
        <p:sp>
          <p:nvSpPr>
            <p:cNvPr id="10" name="AutoShape 7"/>
            <p:cNvSpPr>
              <a:spLocks noChangeArrowheads="1"/>
            </p:cNvSpPr>
            <p:nvPr>
              <p:custDataLst>
                <p:tags r:id="rId2"/>
              </p:custDataLst>
            </p:nvPr>
          </p:nvSpPr>
          <p:spPr bwMode="gray">
            <a:xfrm>
              <a:off x="837878" y="6217999"/>
              <a:ext cx="152400" cy="228600"/>
            </a:xfrm>
            <a:prstGeom prst="chevron">
              <a:avLst>
                <a:gd name="adj" fmla="val 45833"/>
              </a:avLst>
            </a:prstGeom>
            <a:solidFill>
              <a:schemeClr val="bg1"/>
            </a:solidFill>
            <a:ln w="6350">
              <a:noFill/>
              <a:miter lim="800000"/>
              <a:headEnd/>
              <a:tailEnd/>
            </a:ln>
          </p:spPr>
          <p:txBody>
            <a:bodyPr wrap="none" anchor="ctr"/>
            <a:lstStyle/>
            <a:p>
              <a:endParaRPr lang="nl-BE"/>
            </a:p>
          </p:txBody>
        </p:sp>
      </p:grpSp>
      <p:sp>
        <p:nvSpPr>
          <p:cNvPr id="11" name="Rectangle 10"/>
          <p:cNvSpPr/>
          <p:nvPr/>
        </p:nvSpPr>
        <p:spPr>
          <a:xfrm>
            <a:off x="4857752" y="1857364"/>
            <a:ext cx="3500462" cy="464347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Slide Number Placeholder 1"/>
          <p:cNvSpPr>
            <a:spLocks noGrp="1"/>
          </p:cNvSpPr>
          <p:nvPr>
            <p:ph type="sldNum" sz="quarter" idx="12"/>
          </p:nvPr>
        </p:nvSpPr>
        <p:spPr/>
        <p:txBody>
          <a:bodyPr/>
          <a:lstStyle/>
          <a:p>
            <a:fld id="{54279443-DD55-4004-9D95-558B8438D05C}" type="slidenum">
              <a:rPr lang="nl-BE" smtClean="0"/>
              <a:pPr/>
              <a:t>16</a:t>
            </a:fld>
            <a:endParaRPr lang="nl-BE"/>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IMG_8506.JPG"/>
          <p:cNvPicPr>
            <a:picLocks noChangeAspect="1" noChangeArrowheads="1"/>
          </p:cNvPicPr>
          <p:nvPr/>
        </p:nvPicPr>
        <p:blipFill>
          <a:blip r:embed="rId4" cstate="print"/>
          <a:srcRect/>
          <a:stretch>
            <a:fillRect/>
          </a:stretch>
        </p:blipFill>
        <p:spPr bwMode="auto">
          <a:xfrm rot="5400000">
            <a:off x="-215637" y="2427578"/>
            <a:ext cx="3503042" cy="2643205"/>
          </a:xfrm>
          <a:prstGeom prst="rect">
            <a:avLst/>
          </a:prstGeom>
          <a:noFill/>
          <a:ln w="38100">
            <a:solidFill>
              <a:srgbClr val="FF0000"/>
            </a:solidFill>
            <a:miter lim="800000"/>
            <a:headEnd/>
            <a:tailEnd/>
          </a:ln>
        </p:spPr>
      </p:pic>
      <p:pic>
        <p:nvPicPr>
          <p:cNvPr id="3075" name="Picture 6" descr="IMG_8507.JPG"/>
          <p:cNvPicPr>
            <a:picLocks noChangeAspect="1" noChangeArrowheads="1"/>
          </p:cNvPicPr>
          <p:nvPr/>
        </p:nvPicPr>
        <p:blipFill>
          <a:blip r:embed="rId5" cstate="print"/>
          <a:srcRect/>
          <a:stretch>
            <a:fillRect/>
          </a:stretch>
        </p:blipFill>
        <p:spPr bwMode="auto">
          <a:xfrm rot="5400000">
            <a:off x="2570762" y="2427261"/>
            <a:ext cx="3500462" cy="2641259"/>
          </a:xfrm>
          <a:prstGeom prst="rect">
            <a:avLst/>
          </a:prstGeom>
          <a:noFill/>
          <a:ln w="38100">
            <a:solidFill>
              <a:srgbClr val="00B050"/>
            </a:solidFill>
            <a:miter lim="800000"/>
            <a:headEnd/>
            <a:tailEnd/>
          </a:ln>
        </p:spPr>
      </p:pic>
      <p:pic>
        <p:nvPicPr>
          <p:cNvPr id="3076" name="Picture 7" descr="IMG_8508.JPG"/>
          <p:cNvPicPr>
            <a:picLocks noChangeAspect="1" noChangeArrowheads="1"/>
          </p:cNvPicPr>
          <p:nvPr/>
        </p:nvPicPr>
        <p:blipFill>
          <a:blip r:embed="rId6" cstate="print"/>
          <a:srcRect/>
          <a:stretch>
            <a:fillRect/>
          </a:stretch>
        </p:blipFill>
        <p:spPr bwMode="auto">
          <a:xfrm>
            <a:off x="5857884" y="1997659"/>
            <a:ext cx="2819180" cy="2143140"/>
          </a:xfrm>
          <a:prstGeom prst="rect">
            <a:avLst/>
          </a:prstGeom>
          <a:noFill/>
          <a:ln w="38100">
            <a:solidFill>
              <a:srgbClr val="00B050"/>
            </a:solidFill>
            <a:miter lim="800000"/>
            <a:headEnd/>
            <a:tailEnd/>
          </a:ln>
        </p:spPr>
      </p:pic>
      <p:sp>
        <p:nvSpPr>
          <p:cNvPr id="6" name="Title 1"/>
          <p:cNvSpPr txBox="1">
            <a:spLocks/>
          </p:cNvSpPr>
          <p:nvPr/>
        </p:nvSpPr>
        <p:spPr>
          <a:xfrm>
            <a:off x="457200" y="274638"/>
            <a:ext cx="8229600" cy="654032"/>
          </a:xfrm>
          <a:prstGeom prst="rect">
            <a:avLst/>
          </a:prstGeom>
        </p:spPr>
        <p:txBody>
          <a:bodyPr>
            <a:normAutofit/>
          </a:bodyPr>
          <a:lstStyle/>
          <a:p>
            <a:pPr lvl="0" algn="ctr">
              <a:spcBef>
                <a:spcPct val="0"/>
              </a:spcBef>
            </a:pPr>
            <a:r>
              <a:rPr lang="nl-BE" sz="2800" dirty="0" smtClean="0"/>
              <a:t>Preventie van rugproblemen in de kleuterklas</a:t>
            </a:r>
            <a:endParaRPr kumimoji="0" lang="nl-BE"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571472" y="1142984"/>
            <a:ext cx="4560864" cy="400110"/>
          </a:xfrm>
          <a:prstGeom prst="rect">
            <a:avLst/>
          </a:prstGeom>
          <a:noFill/>
        </p:spPr>
        <p:txBody>
          <a:bodyPr wrap="none" rtlCol="0">
            <a:spAutoFit/>
          </a:bodyPr>
          <a:lstStyle/>
          <a:p>
            <a:r>
              <a:rPr lang="nl-BE" sz="2000" dirty="0" smtClean="0"/>
              <a:t>In het klaslokaal: opruimen van speelgoed</a:t>
            </a:r>
            <a:endParaRPr lang="nl-BE" sz="2000" dirty="0"/>
          </a:p>
        </p:txBody>
      </p:sp>
      <p:sp>
        <p:nvSpPr>
          <p:cNvPr id="8" name="TextBox 7"/>
          <p:cNvSpPr txBox="1"/>
          <p:nvPr/>
        </p:nvSpPr>
        <p:spPr>
          <a:xfrm>
            <a:off x="6143636" y="4688341"/>
            <a:ext cx="2928958" cy="1169551"/>
          </a:xfrm>
          <a:prstGeom prst="rect">
            <a:avLst/>
          </a:prstGeom>
          <a:noFill/>
        </p:spPr>
        <p:txBody>
          <a:bodyPr wrap="square" rtlCol="0">
            <a:spAutoFit/>
          </a:bodyPr>
          <a:lstStyle/>
          <a:p>
            <a:r>
              <a:rPr lang="nl-BE" sz="1400" dirty="0" smtClean="0"/>
              <a:t>Bij het oprapen van zaken van de grond: door je benen buigen met een rechte rug of je bovenlichaam naar voor buigen terwijl je één van je benenrecht naar achter zwaait</a:t>
            </a:r>
            <a:endParaRPr lang="nl-BE" sz="1400" dirty="0"/>
          </a:p>
        </p:txBody>
      </p:sp>
      <p:sp>
        <p:nvSpPr>
          <p:cNvPr id="9" name="Rectangle 8"/>
          <p:cNvSpPr/>
          <p:nvPr/>
        </p:nvSpPr>
        <p:spPr>
          <a:xfrm>
            <a:off x="6143636" y="4643446"/>
            <a:ext cx="2786082" cy="11430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0" name="Group 9"/>
          <p:cNvGrpSpPr/>
          <p:nvPr/>
        </p:nvGrpSpPr>
        <p:grpSpPr>
          <a:xfrm>
            <a:off x="5715008" y="4643446"/>
            <a:ext cx="352426" cy="1143008"/>
            <a:chOff x="768028" y="5937011"/>
            <a:chExt cx="280988" cy="801688"/>
          </a:xfrm>
        </p:grpSpPr>
        <p:sp>
          <p:nvSpPr>
            <p:cNvPr id="11" name="Rectangle 5"/>
            <p:cNvSpPr>
              <a:spLocks noChangeArrowheads="1"/>
            </p:cNvSpPr>
            <p:nvPr>
              <p:custDataLst>
                <p:tags r:id="rId1"/>
              </p:custDataLst>
            </p:nvPr>
          </p:nvSpPr>
          <p:spPr bwMode="gray">
            <a:xfrm>
              <a:off x="768028" y="5937011"/>
              <a:ext cx="280988" cy="801688"/>
            </a:xfrm>
            <a:prstGeom prst="rect">
              <a:avLst/>
            </a:prstGeom>
            <a:solidFill>
              <a:srgbClr val="FF6600"/>
            </a:solidFill>
            <a:ln w="19050">
              <a:solidFill>
                <a:srgbClr val="FF6600"/>
              </a:solidFill>
              <a:miter lim="800000"/>
              <a:headEnd/>
              <a:tailEnd/>
            </a:ln>
          </p:spPr>
          <p:txBody>
            <a:bodyPr wrap="none" anchor="ctr"/>
            <a:lstStyle/>
            <a:p>
              <a:endParaRPr lang="nl-BE"/>
            </a:p>
          </p:txBody>
        </p:sp>
        <p:sp>
          <p:nvSpPr>
            <p:cNvPr id="12" name="AutoShape 7"/>
            <p:cNvSpPr>
              <a:spLocks noChangeArrowheads="1"/>
            </p:cNvSpPr>
            <p:nvPr>
              <p:custDataLst>
                <p:tags r:id="rId2"/>
              </p:custDataLst>
            </p:nvPr>
          </p:nvSpPr>
          <p:spPr bwMode="gray">
            <a:xfrm>
              <a:off x="837878" y="6217999"/>
              <a:ext cx="152400" cy="228600"/>
            </a:xfrm>
            <a:prstGeom prst="chevron">
              <a:avLst>
                <a:gd name="adj" fmla="val 45833"/>
              </a:avLst>
            </a:prstGeom>
            <a:solidFill>
              <a:schemeClr val="bg1"/>
            </a:solidFill>
            <a:ln w="6350">
              <a:noFill/>
              <a:miter lim="800000"/>
              <a:headEnd/>
              <a:tailEnd/>
            </a:ln>
          </p:spPr>
          <p:txBody>
            <a:bodyPr wrap="none" anchor="ctr"/>
            <a:lstStyle/>
            <a:p>
              <a:endParaRPr lang="nl-BE"/>
            </a:p>
          </p:txBody>
        </p:sp>
      </p:grpSp>
      <p:sp>
        <p:nvSpPr>
          <p:cNvPr id="2" name="Slide Number Placeholder 1"/>
          <p:cNvSpPr>
            <a:spLocks noGrp="1"/>
          </p:cNvSpPr>
          <p:nvPr>
            <p:ph type="sldNum" sz="quarter" idx="12"/>
          </p:nvPr>
        </p:nvSpPr>
        <p:spPr/>
        <p:txBody>
          <a:bodyPr/>
          <a:lstStyle/>
          <a:p>
            <a:fld id="{54279443-DD55-4004-9D95-558B8438D05C}" type="slidenum">
              <a:rPr lang="nl-BE" smtClean="0"/>
              <a:pPr/>
              <a:t>17</a:t>
            </a:fld>
            <a:endParaRPr lang="nl-BE"/>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0" descr="IMG_8514.JPG"/>
          <p:cNvPicPr>
            <a:picLocks noChangeAspect="1" noChangeArrowheads="1"/>
          </p:cNvPicPr>
          <p:nvPr/>
        </p:nvPicPr>
        <p:blipFill>
          <a:blip r:embed="rId4" cstate="print"/>
          <a:srcRect/>
          <a:stretch>
            <a:fillRect/>
          </a:stretch>
        </p:blipFill>
        <p:spPr bwMode="auto">
          <a:xfrm>
            <a:off x="642910" y="1696644"/>
            <a:ext cx="2857520" cy="2172286"/>
          </a:xfrm>
          <a:prstGeom prst="rect">
            <a:avLst/>
          </a:prstGeom>
          <a:noFill/>
          <a:ln w="38100">
            <a:solidFill>
              <a:srgbClr val="FF0000"/>
            </a:solidFill>
            <a:miter lim="800000"/>
            <a:headEnd/>
            <a:tailEnd/>
          </a:ln>
        </p:spPr>
      </p:pic>
      <p:pic>
        <p:nvPicPr>
          <p:cNvPr id="4099" name="Picture 1" descr="IMG_8515.JPG"/>
          <p:cNvPicPr>
            <a:picLocks noChangeAspect="1" noChangeArrowheads="1"/>
          </p:cNvPicPr>
          <p:nvPr/>
        </p:nvPicPr>
        <p:blipFill>
          <a:blip r:embed="rId5" cstate="print"/>
          <a:srcRect/>
          <a:stretch>
            <a:fillRect/>
          </a:stretch>
        </p:blipFill>
        <p:spPr bwMode="auto">
          <a:xfrm>
            <a:off x="3714744" y="1696643"/>
            <a:ext cx="2928958" cy="2195517"/>
          </a:xfrm>
          <a:prstGeom prst="rect">
            <a:avLst/>
          </a:prstGeom>
          <a:noFill/>
          <a:ln w="38100">
            <a:solidFill>
              <a:srgbClr val="FF0000"/>
            </a:solidFill>
            <a:miter lim="800000"/>
            <a:headEnd/>
            <a:tailEnd/>
          </a:ln>
        </p:spPr>
      </p:pic>
      <p:pic>
        <p:nvPicPr>
          <p:cNvPr id="4100" name="Picture 2" descr="IMG_8516.JPG"/>
          <p:cNvPicPr>
            <a:picLocks noChangeAspect="1" noChangeArrowheads="1"/>
          </p:cNvPicPr>
          <p:nvPr/>
        </p:nvPicPr>
        <p:blipFill>
          <a:blip r:embed="rId6" cstate="print"/>
          <a:srcRect/>
          <a:stretch>
            <a:fillRect/>
          </a:stretch>
        </p:blipFill>
        <p:spPr bwMode="auto">
          <a:xfrm>
            <a:off x="4929190" y="4071942"/>
            <a:ext cx="3500462" cy="2661051"/>
          </a:xfrm>
          <a:prstGeom prst="rect">
            <a:avLst/>
          </a:prstGeom>
          <a:noFill/>
          <a:ln w="38100">
            <a:solidFill>
              <a:srgbClr val="00B050"/>
            </a:solidFill>
            <a:miter lim="800000"/>
            <a:headEnd/>
            <a:tailEnd/>
          </a:ln>
        </p:spPr>
      </p:pic>
      <p:sp>
        <p:nvSpPr>
          <p:cNvPr id="6" name="Title 1"/>
          <p:cNvSpPr txBox="1">
            <a:spLocks/>
          </p:cNvSpPr>
          <p:nvPr/>
        </p:nvSpPr>
        <p:spPr>
          <a:xfrm>
            <a:off x="457200" y="274638"/>
            <a:ext cx="8229600" cy="654032"/>
          </a:xfrm>
          <a:prstGeom prst="rect">
            <a:avLst/>
          </a:prstGeom>
        </p:spPr>
        <p:txBody>
          <a:bodyPr>
            <a:normAutofit/>
          </a:bodyPr>
          <a:lstStyle/>
          <a:p>
            <a:pPr lvl="0" algn="ctr">
              <a:spcBef>
                <a:spcPct val="0"/>
              </a:spcBef>
            </a:pPr>
            <a:r>
              <a:rPr lang="nl-BE" sz="2800" dirty="0" smtClean="0"/>
              <a:t>Preventie van rugproblemen in de kleuterklas</a:t>
            </a:r>
            <a:endParaRPr kumimoji="0" lang="nl-BE"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571472" y="1142984"/>
            <a:ext cx="2770567" cy="400110"/>
          </a:xfrm>
          <a:prstGeom prst="rect">
            <a:avLst/>
          </a:prstGeom>
          <a:noFill/>
        </p:spPr>
        <p:txBody>
          <a:bodyPr wrap="none" rtlCol="0">
            <a:spAutoFit/>
          </a:bodyPr>
          <a:lstStyle/>
          <a:p>
            <a:r>
              <a:rPr lang="nl-BE" sz="2000" dirty="0" smtClean="0"/>
              <a:t>Hygiëne: handen wassen</a:t>
            </a:r>
            <a:endParaRPr lang="nl-BE" sz="2000" dirty="0"/>
          </a:p>
        </p:txBody>
      </p:sp>
      <p:sp>
        <p:nvSpPr>
          <p:cNvPr id="12" name="TextBox 11"/>
          <p:cNvSpPr txBox="1"/>
          <p:nvPr/>
        </p:nvSpPr>
        <p:spPr>
          <a:xfrm>
            <a:off x="1071539" y="4143380"/>
            <a:ext cx="3500462" cy="646331"/>
          </a:xfrm>
          <a:prstGeom prst="rect">
            <a:avLst/>
          </a:prstGeom>
          <a:noFill/>
        </p:spPr>
        <p:txBody>
          <a:bodyPr wrap="square" rtlCol="0">
            <a:spAutoFit/>
          </a:bodyPr>
          <a:lstStyle/>
          <a:p>
            <a:r>
              <a:rPr lang="nl-BE" dirty="0" smtClean="0"/>
              <a:t>Ga achter de kleuter staan met lichtjes gespreide benen</a:t>
            </a:r>
            <a:endParaRPr lang="nl-BE" dirty="0"/>
          </a:p>
        </p:txBody>
      </p:sp>
      <p:sp>
        <p:nvSpPr>
          <p:cNvPr id="13" name="Rectangle 12"/>
          <p:cNvSpPr/>
          <p:nvPr/>
        </p:nvSpPr>
        <p:spPr>
          <a:xfrm>
            <a:off x="1000100" y="4071942"/>
            <a:ext cx="3643338" cy="7858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4" name="Group 13"/>
          <p:cNvGrpSpPr/>
          <p:nvPr/>
        </p:nvGrpSpPr>
        <p:grpSpPr>
          <a:xfrm>
            <a:off x="500034" y="4071942"/>
            <a:ext cx="423864" cy="785818"/>
            <a:chOff x="768028" y="5937011"/>
            <a:chExt cx="280988" cy="801688"/>
          </a:xfrm>
        </p:grpSpPr>
        <p:sp>
          <p:nvSpPr>
            <p:cNvPr id="15" name="Rectangle 5"/>
            <p:cNvSpPr>
              <a:spLocks noChangeArrowheads="1"/>
            </p:cNvSpPr>
            <p:nvPr>
              <p:custDataLst>
                <p:tags r:id="rId1"/>
              </p:custDataLst>
            </p:nvPr>
          </p:nvSpPr>
          <p:spPr bwMode="gray">
            <a:xfrm>
              <a:off x="768028" y="5937011"/>
              <a:ext cx="280988" cy="801688"/>
            </a:xfrm>
            <a:prstGeom prst="rect">
              <a:avLst/>
            </a:prstGeom>
            <a:solidFill>
              <a:srgbClr val="FF6600"/>
            </a:solidFill>
            <a:ln w="19050">
              <a:solidFill>
                <a:srgbClr val="FF6600"/>
              </a:solidFill>
              <a:miter lim="800000"/>
              <a:headEnd/>
              <a:tailEnd/>
            </a:ln>
          </p:spPr>
          <p:txBody>
            <a:bodyPr wrap="none" anchor="ctr"/>
            <a:lstStyle/>
            <a:p>
              <a:endParaRPr lang="nl-BE"/>
            </a:p>
          </p:txBody>
        </p:sp>
        <p:sp>
          <p:nvSpPr>
            <p:cNvPr id="16" name="AutoShape 7"/>
            <p:cNvSpPr>
              <a:spLocks noChangeArrowheads="1"/>
            </p:cNvSpPr>
            <p:nvPr>
              <p:custDataLst>
                <p:tags r:id="rId2"/>
              </p:custDataLst>
            </p:nvPr>
          </p:nvSpPr>
          <p:spPr bwMode="gray">
            <a:xfrm>
              <a:off x="837878" y="6217999"/>
              <a:ext cx="152400" cy="228600"/>
            </a:xfrm>
            <a:prstGeom prst="chevron">
              <a:avLst>
                <a:gd name="adj" fmla="val 45833"/>
              </a:avLst>
            </a:prstGeom>
            <a:solidFill>
              <a:schemeClr val="bg1"/>
            </a:solidFill>
            <a:ln w="6350">
              <a:noFill/>
              <a:miter lim="800000"/>
              <a:headEnd/>
              <a:tailEnd/>
            </a:ln>
          </p:spPr>
          <p:txBody>
            <a:bodyPr wrap="none" anchor="ctr"/>
            <a:lstStyle/>
            <a:p>
              <a:endParaRPr lang="nl-BE"/>
            </a:p>
          </p:txBody>
        </p:sp>
      </p:grpSp>
      <p:sp>
        <p:nvSpPr>
          <p:cNvPr id="2" name="Slide Number Placeholder 1"/>
          <p:cNvSpPr>
            <a:spLocks noGrp="1"/>
          </p:cNvSpPr>
          <p:nvPr>
            <p:ph type="sldNum" sz="quarter" idx="12"/>
          </p:nvPr>
        </p:nvSpPr>
        <p:spPr/>
        <p:txBody>
          <a:bodyPr/>
          <a:lstStyle/>
          <a:p>
            <a:fld id="{54279443-DD55-4004-9D95-558B8438D05C}" type="slidenum">
              <a:rPr lang="nl-BE" smtClean="0"/>
              <a:pPr/>
              <a:t>18</a:t>
            </a:fld>
            <a:endParaRPr lang="nl-BE"/>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IMG_8414.JPG"/>
          <p:cNvPicPr>
            <a:picLocks noChangeAspect="1" noChangeArrowheads="1"/>
          </p:cNvPicPr>
          <p:nvPr/>
        </p:nvPicPr>
        <p:blipFill>
          <a:blip r:embed="rId4" cstate="print"/>
          <a:srcRect/>
          <a:stretch>
            <a:fillRect/>
          </a:stretch>
        </p:blipFill>
        <p:spPr bwMode="auto">
          <a:xfrm rot="5400000">
            <a:off x="-83147" y="3012911"/>
            <a:ext cx="3143272" cy="2405539"/>
          </a:xfrm>
          <a:prstGeom prst="rect">
            <a:avLst/>
          </a:prstGeom>
          <a:noFill/>
          <a:ln w="38100">
            <a:solidFill>
              <a:srgbClr val="FF0000"/>
            </a:solidFill>
            <a:miter lim="800000"/>
            <a:headEnd/>
            <a:tailEnd/>
          </a:ln>
        </p:spPr>
      </p:pic>
      <p:pic>
        <p:nvPicPr>
          <p:cNvPr id="5123" name="Picture 5" descr="IMG_8415.JPG"/>
          <p:cNvPicPr>
            <a:picLocks noChangeAspect="1" noChangeArrowheads="1"/>
          </p:cNvPicPr>
          <p:nvPr/>
        </p:nvPicPr>
        <p:blipFill>
          <a:blip r:embed="rId5" cstate="print"/>
          <a:srcRect/>
          <a:stretch>
            <a:fillRect/>
          </a:stretch>
        </p:blipFill>
        <p:spPr bwMode="auto">
          <a:xfrm rot="5400000">
            <a:off x="2475494" y="2118311"/>
            <a:ext cx="3621508" cy="2714645"/>
          </a:xfrm>
          <a:prstGeom prst="rect">
            <a:avLst/>
          </a:prstGeom>
          <a:noFill/>
          <a:ln w="38100">
            <a:solidFill>
              <a:srgbClr val="00B050"/>
            </a:solidFill>
            <a:miter lim="800000"/>
            <a:headEnd/>
            <a:tailEnd/>
          </a:ln>
        </p:spPr>
      </p:pic>
      <p:pic>
        <p:nvPicPr>
          <p:cNvPr id="5124" name="Picture 6" descr="IMG_8416.JPG"/>
          <p:cNvPicPr>
            <a:picLocks noChangeAspect="1" noChangeArrowheads="1"/>
          </p:cNvPicPr>
          <p:nvPr/>
        </p:nvPicPr>
        <p:blipFill>
          <a:blip r:embed="rId6" cstate="print"/>
          <a:srcRect/>
          <a:stretch>
            <a:fillRect/>
          </a:stretch>
        </p:blipFill>
        <p:spPr bwMode="auto">
          <a:xfrm rot="5400000">
            <a:off x="5358249" y="3215118"/>
            <a:ext cx="4071103" cy="3071833"/>
          </a:xfrm>
          <a:prstGeom prst="rect">
            <a:avLst/>
          </a:prstGeom>
          <a:noFill/>
          <a:ln w="38100">
            <a:solidFill>
              <a:srgbClr val="00B050"/>
            </a:solidFill>
            <a:miter lim="800000"/>
            <a:headEnd/>
            <a:tailEnd/>
          </a:ln>
        </p:spPr>
      </p:pic>
      <p:sp>
        <p:nvSpPr>
          <p:cNvPr id="6" name="Title 1"/>
          <p:cNvSpPr txBox="1">
            <a:spLocks/>
          </p:cNvSpPr>
          <p:nvPr/>
        </p:nvSpPr>
        <p:spPr>
          <a:xfrm>
            <a:off x="457200" y="274638"/>
            <a:ext cx="8229600" cy="654032"/>
          </a:xfrm>
          <a:prstGeom prst="rect">
            <a:avLst/>
          </a:prstGeom>
        </p:spPr>
        <p:txBody>
          <a:bodyPr>
            <a:normAutofit/>
          </a:bodyPr>
          <a:lstStyle/>
          <a:p>
            <a:pPr lvl="0" algn="ctr">
              <a:spcBef>
                <a:spcPct val="0"/>
              </a:spcBef>
            </a:pPr>
            <a:r>
              <a:rPr lang="nl-BE" sz="2800" dirty="0" smtClean="0"/>
              <a:t>Preventie van rugproblemen in de kleuterklas</a:t>
            </a:r>
            <a:endParaRPr kumimoji="0" lang="nl-BE"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571472" y="1142984"/>
            <a:ext cx="2498569" cy="400110"/>
          </a:xfrm>
          <a:prstGeom prst="rect">
            <a:avLst/>
          </a:prstGeom>
          <a:noFill/>
        </p:spPr>
        <p:txBody>
          <a:bodyPr wrap="none" rtlCol="0">
            <a:spAutoFit/>
          </a:bodyPr>
          <a:lstStyle/>
          <a:p>
            <a:r>
              <a:rPr lang="nl-BE" sz="2000" dirty="0" smtClean="0"/>
              <a:t>Hygiëne : toiletbezoek</a:t>
            </a:r>
            <a:endParaRPr lang="nl-BE" sz="2000" dirty="0"/>
          </a:p>
        </p:txBody>
      </p:sp>
      <p:sp>
        <p:nvSpPr>
          <p:cNvPr id="8" name="TextBox 7"/>
          <p:cNvSpPr txBox="1"/>
          <p:nvPr/>
        </p:nvSpPr>
        <p:spPr>
          <a:xfrm>
            <a:off x="3428993" y="5500702"/>
            <a:ext cx="2143139" cy="923330"/>
          </a:xfrm>
          <a:prstGeom prst="rect">
            <a:avLst/>
          </a:prstGeom>
          <a:noFill/>
        </p:spPr>
        <p:txBody>
          <a:bodyPr wrap="square" rtlCol="0">
            <a:spAutoFit/>
          </a:bodyPr>
          <a:lstStyle/>
          <a:p>
            <a:r>
              <a:rPr lang="nl-BE" dirty="0" smtClean="0"/>
              <a:t>Ga er zelf bij zitten wanneer je de kleuter helpt</a:t>
            </a:r>
            <a:endParaRPr lang="nl-BE" dirty="0"/>
          </a:p>
        </p:txBody>
      </p:sp>
      <p:sp>
        <p:nvSpPr>
          <p:cNvPr id="9" name="Rectangle 8"/>
          <p:cNvSpPr/>
          <p:nvPr/>
        </p:nvSpPr>
        <p:spPr>
          <a:xfrm>
            <a:off x="3357554" y="5429263"/>
            <a:ext cx="2230614" cy="13028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0" name="Group 9"/>
          <p:cNvGrpSpPr/>
          <p:nvPr/>
        </p:nvGrpSpPr>
        <p:grpSpPr>
          <a:xfrm>
            <a:off x="3026608" y="5429263"/>
            <a:ext cx="259508" cy="1302829"/>
            <a:chOff x="768028" y="5937011"/>
            <a:chExt cx="280988" cy="801688"/>
          </a:xfrm>
        </p:grpSpPr>
        <p:sp>
          <p:nvSpPr>
            <p:cNvPr id="11" name="Rectangle 5"/>
            <p:cNvSpPr>
              <a:spLocks noChangeArrowheads="1"/>
            </p:cNvSpPr>
            <p:nvPr>
              <p:custDataLst>
                <p:tags r:id="rId1"/>
              </p:custDataLst>
            </p:nvPr>
          </p:nvSpPr>
          <p:spPr bwMode="gray">
            <a:xfrm>
              <a:off x="768028" y="5937011"/>
              <a:ext cx="280988" cy="801688"/>
            </a:xfrm>
            <a:prstGeom prst="rect">
              <a:avLst/>
            </a:prstGeom>
            <a:solidFill>
              <a:srgbClr val="FF6600"/>
            </a:solidFill>
            <a:ln w="19050">
              <a:solidFill>
                <a:srgbClr val="FF6600"/>
              </a:solidFill>
              <a:miter lim="800000"/>
              <a:headEnd/>
              <a:tailEnd/>
            </a:ln>
          </p:spPr>
          <p:txBody>
            <a:bodyPr wrap="none" anchor="ctr"/>
            <a:lstStyle/>
            <a:p>
              <a:endParaRPr lang="nl-BE"/>
            </a:p>
          </p:txBody>
        </p:sp>
        <p:sp>
          <p:nvSpPr>
            <p:cNvPr id="12" name="AutoShape 7"/>
            <p:cNvSpPr>
              <a:spLocks noChangeArrowheads="1"/>
            </p:cNvSpPr>
            <p:nvPr>
              <p:custDataLst>
                <p:tags r:id="rId2"/>
              </p:custDataLst>
            </p:nvPr>
          </p:nvSpPr>
          <p:spPr bwMode="gray">
            <a:xfrm>
              <a:off x="837878" y="6217999"/>
              <a:ext cx="152400" cy="228600"/>
            </a:xfrm>
            <a:prstGeom prst="chevron">
              <a:avLst>
                <a:gd name="adj" fmla="val 45833"/>
              </a:avLst>
            </a:prstGeom>
            <a:solidFill>
              <a:schemeClr val="bg1"/>
            </a:solidFill>
            <a:ln w="6350">
              <a:noFill/>
              <a:miter lim="800000"/>
              <a:headEnd/>
              <a:tailEnd/>
            </a:ln>
          </p:spPr>
          <p:txBody>
            <a:bodyPr wrap="none" anchor="ctr"/>
            <a:lstStyle/>
            <a:p>
              <a:endParaRPr lang="nl-BE"/>
            </a:p>
          </p:txBody>
        </p:sp>
      </p:grpSp>
      <p:sp>
        <p:nvSpPr>
          <p:cNvPr id="2" name="Slide Number Placeholder 1"/>
          <p:cNvSpPr>
            <a:spLocks noGrp="1"/>
          </p:cNvSpPr>
          <p:nvPr>
            <p:ph type="sldNum" sz="quarter" idx="12"/>
          </p:nvPr>
        </p:nvSpPr>
        <p:spPr/>
        <p:txBody>
          <a:bodyPr/>
          <a:lstStyle/>
          <a:p>
            <a:fld id="{54279443-DD55-4004-9D95-558B8438D05C}" type="slidenum">
              <a:rPr lang="nl-BE" smtClean="0"/>
              <a:pPr/>
              <a:t>19</a:t>
            </a:fld>
            <a:endParaRPr lang="nl-B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1000108"/>
            <a:ext cx="8429684" cy="642942"/>
          </a:xfrm>
          <a:prstGeom prst="rect">
            <a:avLst/>
          </a:prstGeom>
          <a:solidFill>
            <a:schemeClr val="bg1">
              <a:lumMod val="8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428596" y="214290"/>
            <a:ext cx="8229600" cy="796908"/>
          </a:xfrm>
        </p:spPr>
        <p:txBody>
          <a:bodyPr>
            <a:normAutofit/>
          </a:bodyPr>
          <a:lstStyle/>
          <a:p>
            <a:r>
              <a:rPr lang="nl-BE" sz="4000" dirty="0" smtClean="0"/>
              <a:t>Inhoud</a:t>
            </a:r>
            <a:endParaRPr lang="nl-BE" sz="4000" dirty="0"/>
          </a:p>
        </p:txBody>
      </p:sp>
      <p:sp>
        <p:nvSpPr>
          <p:cNvPr id="3" name="Content Placeholder 2"/>
          <p:cNvSpPr>
            <a:spLocks noGrp="1"/>
          </p:cNvSpPr>
          <p:nvPr>
            <p:ph idx="1"/>
          </p:nvPr>
        </p:nvSpPr>
        <p:spPr>
          <a:xfrm>
            <a:off x="457200" y="1142984"/>
            <a:ext cx="8229600" cy="4983179"/>
          </a:xfrm>
        </p:spPr>
        <p:txBody>
          <a:bodyPr>
            <a:normAutofit fontScale="92500" lnSpcReduction="20000"/>
          </a:bodyPr>
          <a:lstStyle/>
          <a:p>
            <a:r>
              <a:rPr lang="nl-BE" sz="2600" dirty="0" smtClean="0"/>
              <a:t>Voorwoord</a:t>
            </a:r>
          </a:p>
          <a:p>
            <a:endParaRPr lang="nl-BE" sz="2600" dirty="0" smtClean="0"/>
          </a:p>
          <a:p>
            <a:r>
              <a:rPr lang="nl-BE" sz="2600" dirty="0" smtClean="0"/>
              <a:t>Rug en wervelkolom</a:t>
            </a:r>
          </a:p>
          <a:p>
            <a:endParaRPr lang="nl-BE" sz="2600" dirty="0" smtClean="0"/>
          </a:p>
          <a:p>
            <a:r>
              <a:rPr lang="nl-BE" sz="2600" dirty="0" smtClean="0"/>
              <a:t>Risico’s</a:t>
            </a:r>
          </a:p>
          <a:p>
            <a:endParaRPr lang="nl-BE" sz="2600" dirty="0" smtClean="0"/>
          </a:p>
          <a:p>
            <a:r>
              <a:rPr lang="nl-BE" sz="2600" dirty="0" smtClean="0"/>
              <a:t>Hoe komen risico’s voor in dagelijkse praktijk: kleuterklas</a:t>
            </a:r>
          </a:p>
          <a:p>
            <a:endParaRPr lang="nl-BE" sz="2600" dirty="0" smtClean="0"/>
          </a:p>
          <a:p>
            <a:r>
              <a:rPr lang="nl-BE" sz="2600" dirty="0" smtClean="0"/>
              <a:t>Preventie van rugproblemen in de kleuterklas</a:t>
            </a:r>
          </a:p>
          <a:p>
            <a:endParaRPr lang="nl-BE" sz="2600" dirty="0" smtClean="0"/>
          </a:p>
          <a:p>
            <a:r>
              <a:rPr lang="nl-BE" sz="2600" dirty="0" smtClean="0"/>
              <a:t>Rugklachten verminderen</a:t>
            </a:r>
          </a:p>
          <a:p>
            <a:endParaRPr lang="nl-BE" sz="2600" dirty="0" smtClean="0"/>
          </a:p>
          <a:p>
            <a:r>
              <a:rPr lang="nl-BE" sz="2600" dirty="0" smtClean="0"/>
              <a:t>V&amp;A</a:t>
            </a:r>
            <a:endParaRPr lang="nl-BE" sz="2600" dirty="0"/>
          </a:p>
        </p:txBody>
      </p:sp>
      <p:sp>
        <p:nvSpPr>
          <p:cNvPr id="5" name="Slide Number Placeholder 4"/>
          <p:cNvSpPr>
            <a:spLocks noGrp="1"/>
          </p:cNvSpPr>
          <p:nvPr>
            <p:ph type="sldNum" sz="quarter" idx="12"/>
          </p:nvPr>
        </p:nvSpPr>
        <p:spPr/>
        <p:txBody>
          <a:bodyPr/>
          <a:lstStyle/>
          <a:p>
            <a:fld id="{54279443-DD55-4004-9D95-558B8438D05C}" type="slidenum">
              <a:rPr lang="nl-BE" smtClean="0"/>
              <a:pPr/>
              <a:t>2</a:t>
            </a:fld>
            <a:endParaRPr lang="nl-BE"/>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IMG_8504.JPG"/>
          <p:cNvPicPr>
            <a:picLocks noChangeAspect="1" noChangeArrowheads="1"/>
          </p:cNvPicPr>
          <p:nvPr/>
        </p:nvPicPr>
        <p:blipFill>
          <a:blip r:embed="rId4" cstate="print"/>
          <a:srcRect/>
          <a:stretch>
            <a:fillRect/>
          </a:stretch>
        </p:blipFill>
        <p:spPr bwMode="auto">
          <a:xfrm>
            <a:off x="928661" y="1714488"/>
            <a:ext cx="3664933" cy="2786082"/>
          </a:xfrm>
          <a:prstGeom prst="rect">
            <a:avLst/>
          </a:prstGeom>
          <a:noFill/>
          <a:ln w="38100">
            <a:solidFill>
              <a:srgbClr val="FF0000"/>
            </a:solidFill>
            <a:miter lim="800000"/>
            <a:headEnd/>
            <a:tailEnd/>
          </a:ln>
        </p:spPr>
      </p:pic>
      <p:pic>
        <p:nvPicPr>
          <p:cNvPr id="6147" name="Picture 9" descr="IMG_8505.JPG"/>
          <p:cNvPicPr>
            <a:picLocks noChangeAspect="1" noChangeArrowheads="1"/>
          </p:cNvPicPr>
          <p:nvPr/>
        </p:nvPicPr>
        <p:blipFill>
          <a:blip r:embed="rId5" cstate="print"/>
          <a:srcRect/>
          <a:stretch>
            <a:fillRect/>
          </a:stretch>
        </p:blipFill>
        <p:spPr bwMode="auto">
          <a:xfrm>
            <a:off x="4857752" y="2928934"/>
            <a:ext cx="4071966" cy="3095508"/>
          </a:xfrm>
          <a:prstGeom prst="rect">
            <a:avLst/>
          </a:prstGeom>
          <a:noFill/>
          <a:ln w="38100">
            <a:solidFill>
              <a:srgbClr val="00B050"/>
            </a:solidFill>
            <a:miter lim="800000"/>
            <a:headEnd/>
            <a:tailEnd/>
          </a:ln>
        </p:spPr>
      </p:pic>
      <p:sp>
        <p:nvSpPr>
          <p:cNvPr id="5" name="Title 1"/>
          <p:cNvSpPr txBox="1">
            <a:spLocks/>
          </p:cNvSpPr>
          <p:nvPr/>
        </p:nvSpPr>
        <p:spPr>
          <a:xfrm>
            <a:off x="457200" y="274638"/>
            <a:ext cx="8229600" cy="654032"/>
          </a:xfrm>
          <a:prstGeom prst="rect">
            <a:avLst/>
          </a:prstGeom>
        </p:spPr>
        <p:txBody>
          <a:bodyPr>
            <a:normAutofit/>
          </a:bodyPr>
          <a:lstStyle/>
          <a:p>
            <a:pPr lvl="0" algn="ctr">
              <a:spcBef>
                <a:spcPct val="0"/>
              </a:spcBef>
            </a:pPr>
            <a:r>
              <a:rPr lang="nl-BE" sz="2800" dirty="0" smtClean="0"/>
              <a:t>Preventie van rugproblemen in de kleuterklas</a:t>
            </a:r>
            <a:endParaRPr kumimoji="0" lang="nl-BE"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571472" y="1142984"/>
            <a:ext cx="3077189" cy="400110"/>
          </a:xfrm>
          <a:prstGeom prst="rect">
            <a:avLst/>
          </a:prstGeom>
          <a:noFill/>
        </p:spPr>
        <p:txBody>
          <a:bodyPr wrap="none" rtlCol="0">
            <a:spAutoFit/>
          </a:bodyPr>
          <a:lstStyle/>
          <a:p>
            <a:r>
              <a:rPr lang="nl-BE" sz="2000" dirty="0" smtClean="0"/>
              <a:t>Hygiëne: neus schoonvegen</a:t>
            </a:r>
            <a:endParaRPr lang="nl-BE" sz="2000" dirty="0"/>
          </a:p>
        </p:txBody>
      </p:sp>
      <p:sp>
        <p:nvSpPr>
          <p:cNvPr id="7" name="TextBox 6"/>
          <p:cNvSpPr txBox="1"/>
          <p:nvPr/>
        </p:nvSpPr>
        <p:spPr>
          <a:xfrm>
            <a:off x="1357291" y="4786323"/>
            <a:ext cx="2143139" cy="923330"/>
          </a:xfrm>
          <a:prstGeom prst="rect">
            <a:avLst/>
          </a:prstGeom>
          <a:noFill/>
        </p:spPr>
        <p:txBody>
          <a:bodyPr wrap="square" rtlCol="0">
            <a:spAutoFit/>
          </a:bodyPr>
          <a:lstStyle/>
          <a:p>
            <a:r>
              <a:rPr lang="nl-BE" dirty="0" smtClean="0"/>
              <a:t>Buig door je knieën zodat je dit met rechte rug kan doen</a:t>
            </a:r>
            <a:endParaRPr lang="nl-BE" dirty="0"/>
          </a:p>
        </p:txBody>
      </p:sp>
      <p:sp>
        <p:nvSpPr>
          <p:cNvPr id="8" name="Rectangle 7"/>
          <p:cNvSpPr/>
          <p:nvPr/>
        </p:nvSpPr>
        <p:spPr>
          <a:xfrm>
            <a:off x="1285852" y="4714885"/>
            <a:ext cx="2230614" cy="10001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9" name="Group 8"/>
          <p:cNvGrpSpPr/>
          <p:nvPr/>
        </p:nvGrpSpPr>
        <p:grpSpPr>
          <a:xfrm>
            <a:off x="954906" y="4714885"/>
            <a:ext cx="259508" cy="1000132"/>
            <a:chOff x="768028" y="5937011"/>
            <a:chExt cx="280988" cy="801688"/>
          </a:xfrm>
        </p:grpSpPr>
        <p:sp>
          <p:nvSpPr>
            <p:cNvPr id="10" name="Rectangle 5"/>
            <p:cNvSpPr>
              <a:spLocks noChangeArrowheads="1"/>
            </p:cNvSpPr>
            <p:nvPr>
              <p:custDataLst>
                <p:tags r:id="rId1"/>
              </p:custDataLst>
            </p:nvPr>
          </p:nvSpPr>
          <p:spPr bwMode="gray">
            <a:xfrm>
              <a:off x="768028" y="5937011"/>
              <a:ext cx="280988" cy="801688"/>
            </a:xfrm>
            <a:prstGeom prst="rect">
              <a:avLst/>
            </a:prstGeom>
            <a:solidFill>
              <a:srgbClr val="FF6600"/>
            </a:solidFill>
            <a:ln w="19050">
              <a:solidFill>
                <a:srgbClr val="FF6600"/>
              </a:solidFill>
              <a:miter lim="800000"/>
              <a:headEnd/>
              <a:tailEnd/>
            </a:ln>
          </p:spPr>
          <p:txBody>
            <a:bodyPr wrap="none" anchor="ctr"/>
            <a:lstStyle/>
            <a:p>
              <a:endParaRPr lang="nl-BE"/>
            </a:p>
          </p:txBody>
        </p:sp>
        <p:sp>
          <p:nvSpPr>
            <p:cNvPr id="11" name="AutoShape 7"/>
            <p:cNvSpPr>
              <a:spLocks noChangeArrowheads="1"/>
            </p:cNvSpPr>
            <p:nvPr>
              <p:custDataLst>
                <p:tags r:id="rId2"/>
              </p:custDataLst>
            </p:nvPr>
          </p:nvSpPr>
          <p:spPr bwMode="gray">
            <a:xfrm>
              <a:off x="837878" y="6217999"/>
              <a:ext cx="152400" cy="228600"/>
            </a:xfrm>
            <a:prstGeom prst="chevron">
              <a:avLst>
                <a:gd name="adj" fmla="val 45833"/>
              </a:avLst>
            </a:prstGeom>
            <a:solidFill>
              <a:schemeClr val="bg1"/>
            </a:solidFill>
            <a:ln w="6350">
              <a:noFill/>
              <a:miter lim="800000"/>
              <a:headEnd/>
              <a:tailEnd/>
            </a:ln>
          </p:spPr>
          <p:txBody>
            <a:bodyPr wrap="none" anchor="ctr"/>
            <a:lstStyle/>
            <a:p>
              <a:endParaRPr lang="nl-BE"/>
            </a:p>
          </p:txBody>
        </p:sp>
      </p:grpSp>
      <p:sp>
        <p:nvSpPr>
          <p:cNvPr id="2" name="Slide Number Placeholder 1"/>
          <p:cNvSpPr>
            <a:spLocks noGrp="1"/>
          </p:cNvSpPr>
          <p:nvPr>
            <p:ph type="sldNum" sz="quarter" idx="12"/>
          </p:nvPr>
        </p:nvSpPr>
        <p:spPr/>
        <p:txBody>
          <a:bodyPr/>
          <a:lstStyle/>
          <a:p>
            <a:fld id="{54279443-DD55-4004-9D95-558B8438D05C}" type="slidenum">
              <a:rPr lang="nl-BE" smtClean="0"/>
              <a:pPr/>
              <a:t>20</a:t>
            </a:fld>
            <a:endParaRPr lang="nl-BE"/>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654032"/>
          </a:xfrm>
          <a:prstGeom prst="rect">
            <a:avLst/>
          </a:prstGeom>
        </p:spPr>
        <p:txBody>
          <a:bodyPr>
            <a:normAutofit/>
          </a:bodyPr>
          <a:lstStyle/>
          <a:p>
            <a:pPr lvl="0" algn="ctr">
              <a:spcBef>
                <a:spcPct val="0"/>
              </a:spcBef>
            </a:pPr>
            <a:r>
              <a:rPr lang="nl-BE" sz="2800" dirty="0" smtClean="0"/>
              <a:t>Preventie van rugproblemen in de kleuterklas</a:t>
            </a:r>
            <a:endParaRPr kumimoji="0" lang="nl-BE"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p:nvPr/>
        </p:nvSpPr>
        <p:spPr>
          <a:xfrm>
            <a:off x="571472" y="1142984"/>
            <a:ext cx="3086999" cy="400110"/>
          </a:xfrm>
          <a:prstGeom prst="rect">
            <a:avLst/>
          </a:prstGeom>
          <a:noFill/>
        </p:spPr>
        <p:txBody>
          <a:bodyPr wrap="none" rtlCol="0">
            <a:spAutoFit/>
          </a:bodyPr>
          <a:lstStyle/>
          <a:p>
            <a:r>
              <a:rPr lang="nl-BE" sz="2000" dirty="0" smtClean="0"/>
              <a:t>Allerlei: een kleuter optillen</a:t>
            </a:r>
            <a:endParaRPr lang="nl-BE" sz="2000" dirty="0"/>
          </a:p>
        </p:txBody>
      </p:sp>
      <p:pic>
        <p:nvPicPr>
          <p:cNvPr id="8" name="Picture 10" descr="IMG_8509.JPG"/>
          <p:cNvPicPr>
            <a:picLocks noChangeAspect="1" noChangeArrowheads="1"/>
          </p:cNvPicPr>
          <p:nvPr/>
        </p:nvPicPr>
        <p:blipFill>
          <a:blip r:embed="rId6" cstate="print"/>
          <a:srcRect/>
          <a:stretch>
            <a:fillRect/>
          </a:stretch>
        </p:blipFill>
        <p:spPr bwMode="auto">
          <a:xfrm rot="5400000">
            <a:off x="402397" y="1955001"/>
            <a:ext cx="1928826" cy="1447800"/>
          </a:xfrm>
          <a:prstGeom prst="rect">
            <a:avLst/>
          </a:prstGeom>
          <a:noFill/>
        </p:spPr>
      </p:pic>
      <p:pic>
        <p:nvPicPr>
          <p:cNvPr id="9" name="Picture 11" descr="IMG_8510.JPG"/>
          <p:cNvPicPr>
            <a:picLocks noChangeAspect="1" noChangeArrowheads="1"/>
          </p:cNvPicPr>
          <p:nvPr/>
        </p:nvPicPr>
        <p:blipFill>
          <a:blip r:embed="rId7" cstate="print"/>
          <a:srcRect/>
          <a:stretch>
            <a:fillRect/>
          </a:stretch>
        </p:blipFill>
        <p:spPr bwMode="auto">
          <a:xfrm rot="5400000">
            <a:off x="2033541" y="1947851"/>
            <a:ext cx="1914525" cy="1447800"/>
          </a:xfrm>
          <a:prstGeom prst="rect">
            <a:avLst/>
          </a:prstGeom>
          <a:noFill/>
        </p:spPr>
      </p:pic>
      <p:pic>
        <p:nvPicPr>
          <p:cNvPr id="10" name="Picture 12" descr="IMG_8512.JPG"/>
          <p:cNvPicPr>
            <a:picLocks noChangeAspect="1" noChangeArrowheads="1"/>
          </p:cNvPicPr>
          <p:nvPr/>
        </p:nvPicPr>
        <p:blipFill>
          <a:blip r:embed="rId8" cstate="print"/>
          <a:srcRect/>
          <a:stretch>
            <a:fillRect/>
          </a:stretch>
        </p:blipFill>
        <p:spPr bwMode="auto">
          <a:xfrm rot="5400000">
            <a:off x="386498" y="4106085"/>
            <a:ext cx="1917700" cy="1443038"/>
          </a:xfrm>
          <a:prstGeom prst="rect">
            <a:avLst/>
          </a:prstGeom>
          <a:noFill/>
          <a:ln w="9525">
            <a:noFill/>
            <a:miter lim="800000"/>
            <a:headEnd/>
            <a:tailEnd/>
          </a:ln>
        </p:spPr>
      </p:pic>
      <p:pic>
        <p:nvPicPr>
          <p:cNvPr id="11" name="Picture 13" descr="IMG_8513.JPG"/>
          <p:cNvPicPr>
            <a:picLocks noChangeAspect="1" noChangeArrowheads="1"/>
          </p:cNvPicPr>
          <p:nvPr/>
        </p:nvPicPr>
        <p:blipFill>
          <a:blip r:embed="rId9" cstate="print"/>
          <a:srcRect/>
          <a:stretch>
            <a:fillRect/>
          </a:stretch>
        </p:blipFill>
        <p:spPr bwMode="auto">
          <a:xfrm rot="5400000">
            <a:off x="2029572" y="4106085"/>
            <a:ext cx="1917700" cy="1443038"/>
          </a:xfrm>
          <a:prstGeom prst="rect">
            <a:avLst/>
          </a:prstGeom>
          <a:noFill/>
          <a:ln w="9525">
            <a:noFill/>
            <a:miter lim="800000"/>
            <a:headEnd/>
            <a:tailEnd/>
          </a:ln>
        </p:spPr>
      </p:pic>
      <p:sp>
        <p:nvSpPr>
          <p:cNvPr id="13" name="Rectangle 12"/>
          <p:cNvSpPr/>
          <p:nvPr/>
        </p:nvSpPr>
        <p:spPr>
          <a:xfrm>
            <a:off x="571472" y="1643050"/>
            <a:ext cx="1571636" cy="20717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tangle 13"/>
          <p:cNvSpPr/>
          <p:nvPr/>
        </p:nvSpPr>
        <p:spPr>
          <a:xfrm>
            <a:off x="571472" y="3786190"/>
            <a:ext cx="1571636" cy="20717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Rectangle 14"/>
          <p:cNvSpPr/>
          <p:nvPr/>
        </p:nvSpPr>
        <p:spPr>
          <a:xfrm>
            <a:off x="2214546" y="1643050"/>
            <a:ext cx="1571636" cy="207170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Rectangle 15"/>
          <p:cNvSpPr/>
          <p:nvPr/>
        </p:nvSpPr>
        <p:spPr>
          <a:xfrm>
            <a:off x="2214546" y="3786190"/>
            <a:ext cx="1571636" cy="207170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TextBox 16"/>
          <p:cNvSpPr txBox="1"/>
          <p:nvPr/>
        </p:nvSpPr>
        <p:spPr>
          <a:xfrm>
            <a:off x="4286248" y="1613118"/>
            <a:ext cx="4500594" cy="2062103"/>
          </a:xfrm>
          <a:prstGeom prst="rect">
            <a:avLst/>
          </a:prstGeom>
          <a:noFill/>
        </p:spPr>
        <p:txBody>
          <a:bodyPr wrap="square" rtlCol="0">
            <a:spAutoFit/>
          </a:bodyPr>
          <a:lstStyle/>
          <a:p>
            <a:r>
              <a:rPr lang="nl-BE" sz="1600" i="1" dirty="0" smtClean="0"/>
              <a:t>Staande kleuter:</a:t>
            </a:r>
          </a:p>
          <a:p>
            <a:r>
              <a:rPr lang="nl-BE" sz="1600" i="1" dirty="0" smtClean="0"/>
              <a:t>Ga je met je voeten in een spreidstand voor of achter de kleuter staan. Buig door je knieën,zodat de kleuter tussen je knieën komt te staan.</a:t>
            </a:r>
            <a:endParaRPr lang="nl-BE" sz="1600" dirty="0" smtClean="0"/>
          </a:p>
          <a:p>
            <a:r>
              <a:rPr lang="nl-BE" sz="1600" i="1" dirty="0" smtClean="0"/>
              <a:t>Trek de kleuter dicht tegen je aan en pak hem/haar  goed beet.</a:t>
            </a:r>
            <a:endParaRPr lang="nl-BE" sz="1600" dirty="0" smtClean="0"/>
          </a:p>
          <a:p>
            <a:r>
              <a:rPr lang="nl-BE" sz="1600" i="1" dirty="0" smtClean="0"/>
              <a:t>Strek je knieën en houd de rug recht.</a:t>
            </a:r>
            <a:endParaRPr lang="nl-BE" sz="1600" dirty="0" smtClean="0"/>
          </a:p>
          <a:p>
            <a:endParaRPr lang="nl-BE" sz="1600" dirty="0"/>
          </a:p>
        </p:txBody>
      </p:sp>
      <p:sp>
        <p:nvSpPr>
          <p:cNvPr id="18" name="TextBox 17"/>
          <p:cNvSpPr txBox="1"/>
          <p:nvPr/>
        </p:nvSpPr>
        <p:spPr>
          <a:xfrm>
            <a:off x="4357686" y="3786190"/>
            <a:ext cx="4357718" cy="2554545"/>
          </a:xfrm>
          <a:prstGeom prst="rect">
            <a:avLst/>
          </a:prstGeom>
          <a:noFill/>
        </p:spPr>
        <p:txBody>
          <a:bodyPr wrap="square" rtlCol="0">
            <a:spAutoFit/>
          </a:bodyPr>
          <a:lstStyle/>
          <a:p>
            <a:r>
              <a:rPr lang="nl-BE" sz="1600" i="1" dirty="0" smtClean="0"/>
              <a:t>Zittende kleuter:</a:t>
            </a:r>
          </a:p>
          <a:p>
            <a:r>
              <a:rPr lang="nl-BE" sz="1600" i="1" dirty="0" smtClean="0"/>
              <a:t>Ga met je voeten in een spreidstand voor of achter het kind staan. Buig door je knieën zodat de kleuter tussen de knieën komt te zitten.</a:t>
            </a:r>
            <a:endParaRPr lang="nl-BE" sz="1600" dirty="0" smtClean="0"/>
          </a:p>
          <a:p>
            <a:r>
              <a:rPr lang="nl-BE" sz="1600" i="1" dirty="0" smtClean="0"/>
              <a:t>Buig de rug iets naar voren zodat je goed bij de kleuter kan.  Zet het kind op de benen wanneer het kan staan.</a:t>
            </a:r>
            <a:endParaRPr lang="nl-BE" sz="1600" dirty="0" smtClean="0"/>
          </a:p>
          <a:p>
            <a:r>
              <a:rPr lang="nl-BE" sz="1600" i="1" dirty="0" smtClean="0"/>
              <a:t>Trek het kind dicht tegen je aan en pak het goed beet.  Strek eerst de rug en vervolgens de knieën.</a:t>
            </a:r>
            <a:endParaRPr lang="nl-BE" sz="1600" dirty="0" smtClean="0"/>
          </a:p>
          <a:p>
            <a:endParaRPr lang="nl-BE" sz="1600" dirty="0"/>
          </a:p>
        </p:txBody>
      </p:sp>
      <p:sp>
        <p:nvSpPr>
          <p:cNvPr id="20" name="Rectangle 19"/>
          <p:cNvSpPr/>
          <p:nvPr/>
        </p:nvSpPr>
        <p:spPr>
          <a:xfrm>
            <a:off x="4357686" y="1571612"/>
            <a:ext cx="4429156" cy="19288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Rectangle 20"/>
          <p:cNvSpPr/>
          <p:nvPr/>
        </p:nvSpPr>
        <p:spPr>
          <a:xfrm>
            <a:off x="4357686" y="3857628"/>
            <a:ext cx="4429156" cy="22145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22" name="Group 21"/>
          <p:cNvGrpSpPr/>
          <p:nvPr/>
        </p:nvGrpSpPr>
        <p:grpSpPr>
          <a:xfrm>
            <a:off x="4000496" y="1571612"/>
            <a:ext cx="259508" cy="1928826"/>
            <a:chOff x="768028" y="5937011"/>
            <a:chExt cx="280988" cy="801688"/>
          </a:xfrm>
        </p:grpSpPr>
        <p:sp>
          <p:nvSpPr>
            <p:cNvPr id="23" name="Rectangle 5"/>
            <p:cNvSpPr>
              <a:spLocks noChangeArrowheads="1"/>
            </p:cNvSpPr>
            <p:nvPr>
              <p:custDataLst>
                <p:tags r:id="rId3"/>
              </p:custDataLst>
            </p:nvPr>
          </p:nvSpPr>
          <p:spPr bwMode="gray">
            <a:xfrm>
              <a:off x="768028" y="5937011"/>
              <a:ext cx="280988" cy="801688"/>
            </a:xfrm>
            <a:prstGeom prst="rect">
              <a:avLst/>
            </a:prstGeom>
            <a:solidFill>
              <a:srgbClr val="FF6600"/>
            </a:solidFill>
            <a:ln w="19050">
              <a:solidFill>
                <a:srgbClr val="FF6600"/>
              </a:solidFill>
              <a:miter lim="800000"/>
              <a:headEnd/>
              <a:tailEnd/>
            </a:ln>
          </p:spPr>
          <p:txBody>
            <a:bodyPr wrap="none" anchor="ctr"/>
            <a:lstStyle/>
            <a:p>
              <a:endParaRPr lang="nl-BE"/>
            </a:p>
          </p:txBody>
        </p:sp>
        <p:sp>
          <p:nvSpPr>
            <p:cNvPr id="24" name="AutoShape 7"/>
            <p:cNvSpPr>
              <a:spLocks noChangeArrowheads="1"/>
            </p:cNvSpPr>
            <p:nvPr>
              <p:custDataLst>
                <p:tags r:id="rId4"/>
              </p:custDataLst>
            </p:nvPr>
          </p:nvSpPr>
          <p:spPr bwMode="gray">
            <a:xfrm>
              <a:off x="837878" y="6217999"/>
              <a:ext cx="152400" cy="228600"/>
            </a:xfrm>
            <a:prstGeom prst="chevron">
              <a:avLst>
                <a:gd name="adj" fmla="val 45833"/>
              </a:avLst>
            </a:prstGeom>
            <a:solidFill>
              <a:schemeClr val="bg1"/>
            </a:solidFill>
            <a:ln w="6350">
              <a:noFill/>
              <a:miter lim="800000"/>
              <a:headEnd/>
              <a:tailEnd/>
            </a:ln>
          </p:spPr>
          <p:txBody>
            <a:bodyPr wrap="none" anchor="ctr"/>
            <a:lstStyle/>
            <a:p>
              <a:endParaRPr lang="nl-BE"/>
            </a:p>
          </p:txBody>
        </p:sp>
      </p:grpSp>
      <p:grpSp>
        <p:nvGrpSpPr>
          <p:cNvPr id="25" name="Group 24"/>
          <p:cNvGrpSpPr/>
          <p:nvPr/>
        </p:nvGrpSpPr>
        <p:grpSpPr>
          <a:xfrm>
            <a:off x="4000496" y="3857628"/>
            <a:ext cx="259508" cy="2214578"/>
            <a:chOff x="768028" y="5937011"/>
            <a:chExt cx="280988" cy="801688"/>
          </a:xfrm>
        </p:grpSpPr>
        <p:sp>
          <p:nvSpPr>
            <p:cNvPr id="26" name="Rectangle 5"/>
            <p:cNvSpPr>
              <a:spLocks noChangeArrowheads="1"/>
            </p:cNvSpPr>
            <p:nvPr>
              <p:custDataLst>
                <p:tags r:id="rId1"/>
              </p:custDataLst>
            </p:nvPr>
          </p:nvSpPr>
          <p:spPr bwMode="gray">
            <a:xfrm>
              <a:off x="768028" y="5937011"/>
              <a:ext cx="280988" cy="801688"/>
            </a:xfrm>
            <a:prstGeom prst="rect">
              <a:avLst/>
            </a:prstGeom>
            <a:solidFill>
              <a:srgbClr val="FF6600"/>
            </a:solidFill>
            <a:ln w="19050">
              <a:solidFill>
                <a:srgbClr val="FF6600"/>
              </a:solidFill>
              <a:miter lim="800000"/>
              <a:headEnd/>
              <a:tailEnd/>
            </a:ln>
          </p:spPr>
          <p:txBody>
            <a:bodyPr wrap="none" anchor="ctr"/>
            <a:lstStyle/>
            <a:p>
              <a:endParaRPr lang="nl-BE"/>
            </a:p>
          </p:txBody>
        </p:sp>
        <p:sp>
          <p:nvSpPr>
            <p:cNvPr id="27" name="AutoShape 7"/>
            <p:cNvSpPr>
              <a:spLocks noChangeArrowheads="1"/>
            </p:cNvSpPr>
            <p:nvPr>
              <p:custDataLst>
                <p:tags r:id="rId2"/>
              </p:custDataLst>
            </p:nvPr>
          </p:nvSpPr>
          <p:spPr bwMode="gray">
            <a:xfrm>
              <a:off x="837878" y="6217999"/>
              <a:ext cx="152400" cy="228600"/>
            </a:xfrm>
            <a:prstGeom prst="chevron">
              <a:avLst>
                <a:gd name="adj" fmla="val 45833"/>
              </a:avLst>
            </a:prstGeom>
            <a:solidFill>
              <a:schemeClr val="bg1"/>
            </a:solidFill>
            <a:ln w="6350">
              <a:noFill/>
              <a:miter lim="800000"/>
              <a:headEnd/>
              <a:tailEnd/>
            </a:ln>
          </p:spPr>
          <p:txBody>
            <a:bodyPr wrap="none" anchor="ctr"/>
            <a:lstStyle/>
            <a:p>
              <a:endParaRPr lang="nl-BE"/>
            </a:p>
          </p:txBody>
        </p:sp>
      </p:grpSp>
      <p:sp>
        <p:nvSpPr>
          <p:cNvPr id="4" name="Slide Number Placeholder 3"/>
          <p:cNvSpPr>
            <a:spLocks noGrp="1"/>
          </p:cNvSpPr>
          <p:nvPr>
            <p:ph type="sldNum" sz="quarter" idx="12"/>
          </p:nvPr>
        </p:nvSpPr>
        <p:spPr/>
        <p:txBody>
          <a:bodyPr/>
          <a:lstStyle/>
          <a:p>
            <a:fld id="{54279443-DD55-4004-9D95-558B8438D05C}" type="slidenum">
              <a:rPr lang="nl-BE" smtClean="0"/>
              <a:pPr/>
              <a:t>21</a:t>
            </a:fld>
            <a:endParaRPr lang="nl-BE"/>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654032"/>
          </a:xfrm>
          <a:prstGeom prst="rect">
            <a:avLst/>
          </a:prstGeom>
        </p:spPr>
        <p:txBody>
          <a:bodyPr>
            <a:normAutofit/>
          </a:bodyPr>
          <a:lstStyle/>
          <a:p>
            <a:pPr lvl="0" algn="ctr">
              <a:spcBef>
                <a:spcPct val="0"/>
              </a:spcBef>
            </a:pPr>
            <a:r>
              <a:rPr lang="nl-BE" sz="2800" dirty="0" smtClean="0"/>
              <a:t>Preventie van rugproblemen in de kleuterklas</a:t>
            </a:r>
            <a:endParaRPr kumimoji="0" lang="nl-BE"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p:nvPr/>
        </p:nvSpPr>
        <p:spPr>
          <a:xfrm>
            <a:off x="571472" y="1142984"/>
            <a:ext cx="986167" cy="400110"/>
          </a:xfrm>
          <a:prstGeom prst="rect">
            <a:avLst/>
          </a:prstGeom>
          <a:noFill/>
        </p:spPr>
        <p:txBody>
          <a:bodyPr wrap="none" rtlCol="0">
            <a:spAutoFit/>
          </a:bodyPr>
          <a:lstStyle/>
          <a:p>
            <a:r>
              <a:rPr lang="nl-BE" sz="2000" dirty="0" smtClean="0"/>
              <a:t>Allerlei:</a:t>
            </a:r>
            <a:endParaRPr lang="nl-BE" sz="2000" dirty="0"/>
          </a:p>
        </p:txBody>
      </p:sp>
      <p:pic>
        <p:nvPicPr>
          <p:cNvPr id="33794" name="Picture 1" descr="IMG_8552.JPG"/>
          <p:cNvPicPr>
            <a:picLocks noChangeAspect="1" noChangeArrowheads="1"/>
          </p:cNvPicPr>
          <p:nvPr/>
        </p:nvPicPr>
        <p:blipFill>
          <a:blip r:embed="rId6" cstate="print"/>
          <a:srcRect/>
          <a:stretch>
            <a:fillRect/>
          </a:stretch>
        </p:blipFill>
        <p:spPr bwMode="auto">
          <a:xfrm rot="5400000">
            <a:off x="405579" y="1951819"/>
            <a:ext cx="1917700" cy="1443038"/>
          </a:xfrm>
          <a:prstGeom prst="rect">
            <a:avLst/>
          </a:prstGeom>
          <a:noFill/>
          <a:ln w="9525">
            <a:noFill/>
            <a:miter lim="800000"/>
            <a:headEnd/>
            <a:tailEnd/>
          </a:ln>
        </p:spPr>
      </p:pic>
      <p:sp>
        <p:nvSpPr>
          <p:cNvPr id="5" name="TextBox 4"/>
          <p:cNvSpPr txBox="1"/>
          <p:nvPr/>
        </p:nvSpPr>
        <p:spPr>
          <a:xfrm>
            <a:off x="2714612" y="1643050"/>
            <a:ext cx="6215106" cy="1815882"/>
          </a:xfrm>
          <a:prstGeom prst="rect">
            <a:avLst/>
          </a:prstGeom>
          <a:noFill/>
        </p:spPr>
        <p:txBody>
          <a:bodyPr wrap="square" rtlCol="0">
            <a:spAutoFit/>
          </a:bodyPr>
          <a:lstStyle/>
          <a:p>
            <a:r>
              <a:rPr lang="nl-NL" sz="1600" i="1" dirty="0" smtClean="0"/>
              <a:t>Een kleuter dragen:</a:t>
            </a:r>
          </a:p>
          <a:p>
            <a:r>
              <a:rPr lang="nl-NL" sz="1600" i="1" dirty="0" smtClean="0"/>
              <a:t>De kleuter steeds zo dicht mogelijk tegen het lichaam dragen. De kleuter zou een actieve houding moeten aannemen door zich met de benen vast te klampen aan de volwassen persoon ( kleuterleid(st)er).</a:t>
            </a:r>
            <a:endParaRPr lang="nl-BE" sz="1600" dirty="0" smtClean="0"/>
          </a:p>
          <a:p>
            <a:r>
              <a:rPr lang="nl-NL" sz="1600" i="1" dirty="0" smtClean="0"/>
              <a:t>Men plaatst de kleuter in steun op de buik of regelmatig afwisselend op één van de heupen.</a:t>
            </a:r>
            <a:endParaRPr lang="nl-BE" sz="1600" dirty="0" smtClean="0"/>
          </a:p>
          <a:p>
            <a:endParaRPr lang="nl-BE" sz="1600" dirty="0"/>
          </a:p>
        </p:txBody>
      </p:sp>
      <p:pic>
        <p:nvPicPr>
          <p:cNvPr id="33795" name="Picture 15" descr="IMG_8503.JPG"/>
          <p:cNvPicPr>
            <a:picLocks noChangeAspect="1" noChangeArrowheads="1"/>
          </p:cNvPicPr>
          <p:nvPr/>
        </p:nvPicPr>
        <p:blipFill>
          <a:blip r:embed="rId7" cstate="print"/>
          <a:srcRect/>
          <a:stretch>
            <a:fillRect/>
          </a:stretch>
        </p:blipFill>
        <p:spPr bwMode="auto">
          <a:xfrm rot="-5400000">
            <a:off x="5620553" y="4380711"/>
            <a:ext cx="1917700" cy="1443038"/>
          </a:xfrm>
          <a:prstGeom prst="rect">
            <a:avLst/>
          </a:prstGeom>
          <a:noFill/>
          <a:ln w="9525">
            <a:noFill/>
            <a:miter lim="800000"/>
            <a:headEnd/>
            <a:tailEnd/>
          </a:ln>
        </p:spPr>
      </p:pic>
      <p:sp>
        <p:nvSpPr>
          <p:cNvPr id="7" name="TextBox 6"/>
          <p:cNvSpPr txBox="1"/>
          <p:nvPr/>
        </p:nvSpPr>
        <p:spPr>
          <a:xfrm>
            <a:off x="714348" y="4071942"/>
            <a:ext cx="4500594" cy="1815882"/>
          </a:xfrm>
          <a:prstGeom prst="rect">
            <a:avLst/>
          </a:prstGeom>
          <a:noFill/>
        </p:spPr>
        <p:txBody>
          <a:bodyPr wrap="square" rtlCol="0">
            <a:spAutoFit/>
          </a:bodyPr>
          <a:lstStyle/>
          <a:p>
            <a:r>
              <a:rPr lang="nl-NL" sz="1600" i="1" dirty="0" smtClean="0"/>
              <a:t>Kleuters die een middagdutje doen:</a:t>
            </a:r>
          </a:p>
          <a:p>
            <a:r>
              <a:rPr lang="nl-NL" sz="1600" i="1" dirty="0" smtClean="0"/>
              <a:t>De bedden in de slaapklas moeten zo staan dat de kleuters er zelfstandig in en uit kunnen.</a:t>
            </a:r>
            <a:endParaRPr lang="nl-BE" sz="1600" dirty="0" smtClean="0"/>
          </a:p>
          <a:p>
            <a:r>
              <a:rPr lang="nl-NL" sz="1600" i="1" dirty="0" smtClean="0"/>
              <a:t>Het bed moet langs één kant vlot toegankelijk zijn en er moet een doorgang zijn van tenminste 60 cm tussen de bedden.</a:t>
            </a:r>
            <a:endParaRPr lang="nl-BE" sz="1600" dirty="0" smtClean="0"/>
          </a:p>
          <a:p>
            <a:endParaRPr lang="nl-BE" sz="1600" dirty="0"/>
          </a:p>
        </p:txBody>
      </p:sp>
      <p:sp>
        <p:nvSpPr>
          <p:cNvPr id="9" name="Rectangle 8"/>
          <p:cNvSpPr/>
          <p:nvPr/>
        </p:nvSpPr>
        <p:spPr>
          <a:xfrm>
            <a:off x="571472" y="1643050"/>
            <a:ext cx="1571636" cy="207170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tangle 9"/>
          <p:cNvSpPr/>
          <p:nvPr/>
        </p:nvSpPr>
        <p:spPr>
          <a:xfrm>
            <a:off x="5786446" y="4071942"/>
            <a:ext cx="1571636" cy="207170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tangle 10"/>
          <p:cNvSpPr/>
          <p:nvPr/>
        </p:nvSpPr>
        <p:spPr>
          <a:xfrm>
            <a:off x="2786050" y="1643050"/>
            <a:ext cx="6072230" cy="17145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tangle 11"/>
          <p:cNvSpPr/>
          <p:nvPr/>
        </p:nvSpPr>
        <p:spPr>
          <a:xfrm>
            <a:off x="785786" y="4071942"/>
            <a:ext cx="4286280" cy="17145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3" name="Group 12"/>
          <p:cNvGrpSpPr/>
          <p:nvPr/>
        </p:nvGrpSpPr>
        <p:grpSpPr>
          <a:xfrm>
            <a:off x="2500298" y="1643050"/>
            <a:ext cx="259508" cy="1714512"/>
            <a:chOff x="768028" y="5937011"/>
            <a:chExt cx="280988" cy="801688"/>
          </a:xfrm>
        </p:grpSpPr>
        <p:sp>
          <p:nvSpPr>
            <p:cNvPr id="14" name="Rectangle 5"/>
            <p:cNvSpPr>
              <a:spLocks noChangeArrowheads="1"/>
            </p:cNvSpPr>
            <p:nvPr>
              <p:custDataLst>
                <p:tags r:id="rId3"/>
              </p:custDataLst>
            </p:nvPr>
          </p:nvSpPr>
          <p:spPr bwMode="gray">
            <a:xfrm>
              <a:off x="768028" y="5937011"/>
              <a:ext cx="280988" cy="801688"/>
            </a:xfrm>
            <a:prstGeom prst="rect">
              <a:avLst/>
            </a:prstGeom>
            <a:solidFill>
              <a:srgbClr val="FF6600"/>
            </a:solidFill>
            <a:ln w="19050">
              <a:solidFill>
                <a:srgbClr val="FF6600"/>
              </a:solidFill>
              <a:miter lim="800000"/>
              <a:headEnd/>
              <a:tailEnd/>
            </a:ln>
          </p:spPr>
          <p:txBody>
            <a:bodyPr wrap="none" anchor="ctr"/>
            <a:lstStyle/>
            <a:p>
              <a:endParaRPr lang="nl-BE"/>
            </a:p>
          </p:txBody>
        </p:sp>
        <p:sp>
          <p:nvSpPr>
            <p:cNvPr id="15" name="AutoShape 7"/>
            <p:cNvSpPr>
              <a:spLocks noChangeArrowheads="1"/>
            </p:cNvSpPr>
            <p:nvPr>
              <p:custDataLst>
                <p:tags r:id="rId4"/>
              </p:custDataLst>
            </p:nvPr>
          </p:nvSpPr>
          <p:spPr bwMode="gray">
            <a:xfrm>
              <a:off x="837878" y="6217999"/>
              <a:ext cx="152400" cy="228600"/>
            </a:xfrm>
            <a:prstGeom prst="chevron">
              <a:avLst>
                <a:gd name="adj" fmla="val 45833"/>
              </a:avLst>
            </a:prstGeom>
            <a:solidFill>
              <a:schemeClr val="bg1"/>
            </a:solidFill>
            <a:ln w="6350">
              <a:noFill/>
              <a:miter lim="800000"/>
              <a:headEnd/>
              <a:tailEnd/>
            </a:ln>
          </p:spPr>
          <p:txBody>
            <a:bodyPr wrap="none" anchor="ctr"/>
            <a:lstStyle/>
            <a:p>
              <a:endParaRPr lang="nl-BE"/>
            </a:p>
          </p:txBody>
        </p:sp>
      </p:grpSp>
      <p:grpSp>
        <p:nvGrpSpPr>
          <p:cNvPr id="16" name="Group 15"/>
          <p:cNvGrpSpPr/>
          <p:nvPr/>
        </p:nvGrpSpPr>
        <p:grpSpPr>
          <a:xfrm>
            <a:off x="500034" y="4071942"/>
            <a:ext cx="259508" cy="1714512"/>
            <a:chOff x="768028" y="5937011"/>
            <a:chExt cx="280988" cy="801688"/>
          </a:xfrm>
        </p:grpSpPr>
        <p:sp>
          <p:nvSpPr>
            <p:cNvPr id="17" name="Rectangle 5"/>
            <p:cNvSpPr>
              <a:spLocks noChangeArrowheads="1"/>
            </p:cNvSpPr>
            <p:nvPr>
              <p:custDataLst>
                <p:tags r:id="rId1"/>
              </p:custDataLst>
            </p:nvPr>
          </p:nvSpPr>
          <p:spPr bwMode="gray">
            <a:xfrm>
              <a:off x="768028" y="5937011"/>
              <a:ext cx="280988" cy="801688"/>
            </a:xfrm>
            <a:prstGeom prst="rect">
              <a:avLst/>
            </a:prstGeom>
            <a:solidFill>
              <a:srgbClr val="FF6600"/>
            </a:solidFill>
            <a:ln w="19050">
              <a:solidFill>
                <a:srgbClr val="FF6600"/>
              </a:solidFill>
              <a:miter lim="800000"/>
              <a:headEnd/>
              <a:tailEnd/>
            </a:ln>
          </p:spPr>
          <p:txBody>
            <a:bodyPr wrap="none" anchor="ctr"/>
            <a:lstStyle/>
            <a:p>
              <a:endParaRPr lang="nl-BE"/>
            </a:p>
          </p:txBody>
        </p:sp>
        <p:sp>
          <p:nvSpPr>
            <p:cNvPr id="18" name="AutoShape 7"/>
            <p:cNvSpPr>
              <a:spLocks noChangeArrowheads="1"/>
            </p:cNvSpPr>
            <p:nvPr>
              <p:custDataLst>
                <p:tags r:id="rId2"/>
              </p:custDataLst>
            </p:nvPr>
          </p:nvSpPr>
          <p:spPr bwMode="gray">
            <a:xfrm>
              <a:off x="837878" y="6217999"/>
              <a:ext cx="152400" cy="228600"/>
            </a:xfrm>
            <a:prstGeom prst="chevron">
              <a:avLst>
                <a:gd name="adj" fmla="val 45833"/>
              </a:avLst>
            </a:prstGeom>
            <a:solidFill>
              <a:schemeClr val="bg1"/>
            </a:solidFill>
            <a:ln w="6350">
              <a:noFill/>
              <a:miter lim="800000"/>
              <a:headEnd/>
              <a:tailEnd/>
            </a:ln>
          </p:spPr>
          <p:txBody>
            <a:bodyPr wrap="none" anchor="ctr"/>
            <a:lstStyle/>
            <a:p>
              <a:endParaRPr lang="nl-BE"/>
            </a:p>
          </p:txBody>
        </p:sp>
      </p:grpSp>
      <p:sp>
        <p:nvSpPr>
          <p:cNvPr id="4" name="Slide Number Placeholder 3"/>
          <p:cNvSpPr>
            <a:spLocks noGrp="1"/>
          </p:cNvSpPr>
          <p:nvPr>
            <p:ph type="sldNum" sz="quarter" idx="12"/>
          </p:nvPr>
        </p:nvSpPr>
        <p:spPr/>
        <p:txBody>
          <a:bodyPr/>
          <a:lstStyle/>
          <a:p>
            <a:fld id="{54279443-DD55-4004-9D95-558B8438D05C}" type="slidenum">
              <a:rPr lang="nl-BE" smtClean="0"/>
              <a:pPr/>
              <a:t>22</a:t>
            </a:fld>
            <a:endParaRPr lang="nl-BE"/>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4643446"/>
            <a:ext cx="8429684" cy="642942"/>
          </a:xfrm>
          <a:prstGeom prst="rect">
            <a:avLst/>
          </a:prstGeom>
          <a:solidFill>
            <a:schemeClr val="bg1">
              <a:lumMod val="8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428596" y="214290"/>
            <a:ext cx="8229600" cy="796908"/>
          </a:xfrm>
        </p:spPr>
        <p:txBody>
          <a:bodyPr>
            <a:normAutofit/>
          </a:bodyPr>
          <a:lstStyle/>
          <a:p>
            <a:r>
              <a:rPr lang="nl-BE" sz="4000" dirty="0" smtClean="0"/>
              <a:t>Inhoud</a:t>
            </a:r>
            <a:endParaRPr lang="nl-BE" sz="4000" dirty="0"/>
          </a:p>
        </p:txBody>
      </p:sp>
      <p:sp>
        <p:nvSpPr>
          <p:cNvPr id="3" name="Content Placeholder 2"/>
          <p:cNvSpPr>
            <a:spLocks noGrp="1"/>
          </p:cNvSpPr>
          <p:nvPr>
            <p:ph idx="1"/>
          </p:nvPr>
        </p:nvSpPr>
        <p:spPr>
          <a:xfrm>
            <a:off x="457200" y="1142984"/>
            <a:ext cx="8229600" cy="4983179"/>
          </a:xfrm>
        </p:spPr>
        <p:txBody>
          <a:bodyPr>
            <a:normAutofit fontScale="92500" lnSpcReduction="20000"/>
          </a:bodyPr>
          <a:lstStyle/>
          <a:p>
            <a:r>
              <a:rPr lang="nl-BE" sz="2600" dirty="0" smtClean="0"/>
              <a:t>Voorwoord</a:t>
            </a:r>
          </a:p>
          <a:p>
            <a:endParaRPr lang="nl-BE" sz="2600" dirty="0" smtClean="0"/>
          </a:p>
          <a:p>
            <a:r>
              <a:rPr lang="nl-BE" sz="2600" dirty="0" smtClean="0"/>
              <a:t>Rug en wervelkolom</a:t>
            </a:r>
          </a:p>
          <a:p>
            <a:endParaRPr lang="nl-BE" sz="2600" dirty="0" smtClean="0"/>
          </a:p>
          <a:p>
            <a:r>
              <a:rPr lang="nl-BE" sz="2600" dirty="0" smtClean="0"/>
              <a:t>Risico’s</a:t>
            </a:r>
          </a:p>
          <a:p>
            <a:endParaRPr lang="nl-BE" sz="2600" dirty="0" smtClean="0"/>
          </a:p>
          <a:p>
            <a:r>
              <a:rPr lang="nl-BE" sz="2600" dirty="0" smtClean="0"/>
              <a:t>Hoe komen risico’s voor in dagelijkse praktijk: kleuterklas</a:t>
            </a:r>
          </a:p>
          <a:p>
            <a:endParaRPr lang="nl-BE" sz="2600" dirty="0" smtClean="0"/>
          </a:p>
          <a:p>
            <a:r>
              <a:rPr lang="nl-BE" sz="2600" dirty="0" smtClean="0"/>
              <a:t>Preventie van rugproblemen in de kleuterklas</a:t>
            </a:r>
          </a:p>
          <a:p>
            <a:endParaRPr lang="nl-BE" sz="2600" dirty="0" smtClean="0"/>
          </a:p>
          <a:p>
            <a:r>
              <a:rPr lang="nl-BE" sz="2600" dirty="0" smtClean="0"/>
              <a:t>Rugklachten verminderen</a:t>
            </a:r>
          </a:p>
          <a:p>
            <a:endParaRPr lang="nl-BE" sz="2600" dirty="0" smtClean="0"/>
          </a:p>
          <a:p>
            <a:r>
              <a:rPr lang="nl-BE" sz="2600" dirty="0" smtClean="0"/>
              <a:t>V&amp;A</a:t>
            </a:r>
            <a:endParaRPr lang="nl-BE" sz="2600" dirty="0"/>
          </a:p>
        </p:txBody>
      </p:sp>
      <p:sp>
        <p:nvSpPr>
          <p:cNvPr id="5" name="Slide Number Placeholder 4"/>
          <p:cNvSpPr>
            <a:spLocks noGrp="1"/>
          </p:cNvSpPr>
          <p:nvPr>
            <p:ph type="sldNum" sz="quarter" idx="12"/>
          </p:nvPr>
        </p:nvSpPr>
        <p:spPr/>
        <p:txBody>
          <a:bodyPr/>
          <a:lstStyle/>
          <a:p>
            <a:fld id="{54279443-DD55-4004-9D95-558B8438D05C}" type="slidenum">
              <a:rPr lang="nl-BE" smtClean="0"/>
              <a:pPr/>
              <a:t>23</a:t>
            </a:fld>
            <a:endParaRPr lang="nl-BE"/>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654032"/>
          </a:xfrm>
          <a:prstGeom prst="rect">
            <a:avLst/>
          </a:prstGeom>
        </p:spPr>
        <p:txBody>
          <a:bodyPr>
            <a:normAutofit/>
          </a:bodyPr>
          <a:lstStyle/>
          <a:p>
            <a:pPr algn="ctr">
              <a:spcBef>
                <a:spcPct val="0"/>
              </a:spcBef>
            </a:pPr>
            <a:r>
              <a:rPr lang="nl-BE" sz="2800" dirty="0" smtClean="0"/>
              <a:t>Rugklachten verminderen</a:t>
            </a:r>
          </a:p>
          <a:p>
            <a:pPr lvl="0" algn="ctr">
              <a:spcBef>
                <a:spcPct val="0"/>
              </a:spcBef>
            </a:pPr>
            <a:endParaRPr kumimoji="0" lang="nl-BE"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p:nvPr/>
        </p:nvSpPr>
        <p:spPr>
          <a:xfrm>
            <a:off x="785787" y="1571612"/>
            <a:ext cx="8001056" cy="3139321"/>
          </a:xfrm>
          <a:prstGeom prst="rect">
            <a:avLst/>
          </a:prstGeom>
          <a:noFill/>
        </p:spPr>
        <p:txBody>
          <a:bodyPr wrap="square" rtlCol="0">
            <a:spAutoFit/>
          </a:bodyPr>
          <a:lstStyle/>
          <a:p>
            <a:pPr>
              <a:buFont typeface="Arial" pitchFamily="34" charset="0"/>
              <a:buChar char="•"/>
            </a:pPr>
            <a:r>
              <a:rPr lang="nl-BE" dirty="0" smtClean="0"/>
              <a:t>Geregeld van houding veranderen: hierdoor worden de tussenwervel schijven met vloeistof gevuld waardoor de veerkracht blijft</a:t>
            </a:r>
          </a:p>
          <a:p>
            <a:pPr>
              <a:buFont typeface="Arial" pitchFamily="34" charset="0"/>
              <a:buChar char="•"/>
            </a:pPr>
            <a:endParaRPr lang="nl-BE" dirty="0" smtClean="0"/>
          </a:p>
          <a:p>
            <a:pPr>
              <a:buFont typeface="Arial" pitchFamily="34" charset="0"/>
              <a:buChar char="•"/>
            </a:pPr>
            <a:r>
              <a:rPr lang="nl-BE" dirty="0" smtClean="0"/>
              <a:t>Goede conditie, lichaamsbeweging helpt: </a:t>
            </a:r>
          </a:p>
          <a:p>
            <a:pPr lvl="1">
              <a:buFont typeface="Wingdings" pitchFamily="2" charset="2"/>
              <a:buChar char="§"/>
            </a:pPr>
            <a:r>
              <a:rPr lang="nl-BE" dirty="0" smtClean="0"/>
              <a:t>verhoogt spierkracht en – weerstand</a:t>
            </a:r>
          </a:p>
          <a:p>
            <a:pPr lvl="1">
              <a:buFont typeface="Wingdings" pitchFamily="2" charset="2"/>
              <a:buChar char="§"/>
            </a:pPr>
            <a:r>
              <a:rPr lang="nl-BE" dirty="0" smtClean="0"/>
              <a:t>lichaamsgewicht onder controle te houden</a:t>
            </a:r>
          </a:p>
          <a:p>
            <a:pPr lvl="1">
              <a:buFont typeface="Wingdings" pitchFamily="2" charset="2"/>
              <a:buChar char="§"/>
            </a:pPr>
            <a:r>
              <a:rPr lang="nl-BE" dirty="0" smtClean="0"/>
              <a:t>beweeglijkheid spieren en gewrichten</a:t>
            </a:r>
          </a:p>
          <a:p>
            <a:pPr lvl="1">
              <a:buFont typeface="Wingdings" pitchFamily="2" charset="2"/>
              <a:buChar char="§"/>
            </a:pPr>
            <a:r>
              <a:rPr lang="nl-BE" dirty="0" smtClean="0"/>
              <a:t>rugpijn te verminderen</a:t>
            </a:r>
          </a:p>
          <a:p>
            <a:pPr lvl="1">
              <a:buFont typeface="Wingdings" pitchFamily="2" charset="2"/>
              <a:buChar char="§"/>
            </a:pPr>
            <a:endParaRPr lang="nl-BE" dirty="0" smtClean="0"/>
          </a:p>
          <a:p>
            <a:pPr>
              <a:buFont typeface="Arial" pitchFamily="34" charset="0"/>
              <a:buChar char="•"/>
            </a:pPr>
            <a:r>
              <a:rPr lang="nl-BE" dirty="0" smtClean="0"/>
              <a:t>Stretchoefeningen </a:t>
            </a:r>
          </a:p>
          <a:p>
            <a:pPr lvl="1">
              <a:buFont typeface="Wingdings" pitchFamily="2" charset="2"/>
              <a:buChar char="§"/>
            </a:pPr>
            <a:endParaRPr lang="nl-BE" dirty="0"/>
          </a:p>
        </p:txBody>
      </p:sp>
      <p:sp>
        <p:nvSpPr>
          <p:cNvPr id="4" name="Rectangle 3"/>
          <p:cNvSpPr/>
          <p:nvPr/>
        </p:nvSpPr>
        <p:spPr>
          <a:xfrm>
            <a:off x="785786" y="1643050"/>
            <a:ext cx="7929618" cy="29289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5" name="Group 4"/>
          <p:cNvGrpSpPr/>
          <p:nvPr/>
        </p:nvGrpSpPr>
        <p:grpSpPr>
          <a:xfrm>
            <a:off x="428596" y="1643050"/>
            <a:ext cx="259508" cy="2928958"/>
            <a:chOff x="768028" y="5937011"/>
            <a:chExt cx="280988" cy="801688"/>
          </a:xfrm>
        </p:grpSpPr>
        <p:sp>
          <p:nvSpPr>
            <p:cNvPr id="6" name="Rectangle 5"/>
            <p:cNvSpPr>
              <a:spLocks noChangeArrowheads="1"/>
            </p:cNvSpPr>
            <p:nvPr>
              <p:custDataLst>
                <p:tags r:id="rId1"/>
              </p:custDataLst>
            </p:nvPr>
          </p:nvSpPr>
          <p:spPr bwMode="gray">
            <a:xfrm>
              <a:off x="768028" y="5937011"/>
              <a:ext cx="280988" cy="801688"/>
            </a:xfrm>
            <a:prstGeom prst="rect">
              <a:avLst/>
            </a:prstGeom>
            <a:solidFill>
              <a:srgbClr val="FF6600"/>
            </a:solidFill>
            <a:ln w="19050">
              <a:solidFill>
                <a:srgbClr val="FF6600"/>
              </a:solidFill>
              <a:miter lim="800000"/>
              <a:headEnd/>
              <a:tailEnd/>
            </a:ln>
          </p:spPr>
          <p:txBody>
            <a:bodyPr wrap="none" anchor="ctr"/>
            <a:lstStyle/>
            <a:p>
              <a:endParaRPr lang="nl-BE"/>
            </a:p>
          </p:txBody>
        </p:sp>
        <p:sp>
          <p:nvSpPr>
            <p:cNvPr id="7" name="AutoShape 7"/>
            <p:cNvSpPr>
              <a:spLocks noChangeArrowheads="1"/>
            </p:cNvSpPr>
            <p:nvPr>
              <p:custDataLst>
                <p:tags r:id="rId2"/>
              </p:custDataLst>
            </p:nvPr>
          </p:nvSpPr>
          <p:spPr bwMode="gray">
            <a:xfrm>
              <a:off x="837878" y="6217999"/>
              <a:ext cx="152400" cy="228600"/>
            </a:xfrm>
            <a:prstGeom prst="chevron">
              <a:avLst>
                <a:gd name="adj" fmla="val 45833"/>
              </a:avLst>
            </a:prstGeom>
            <a:solidFill>
              <a:schemeClr val="bg1"/>
            </a:solidFill>
            <a:ln w="6350">
              <a:noFill/>
              <a:miter lim="800000"/>
              <a:headEnd/>
              <a:tailEnd/>
            </a:ln>
          </p:spPr>
          <p:txBody>
            <a:bodyPr wrap="none" anchor="ctr"/>
            <a:lstStyle/>
            <a:p>
              <a:endParaRPr lang="nl-BE"/>
            </a:p>
          </p:txBody>
        </p:sp>
      </p:grpSp>
      <p:sp>
        <p:nvSpPr>
          <p:cNvPr id="8" name="Slide Number Placeholder 7"/>
          <p:cNvSpPr>
            <a:spLocks noGrp="1"/>
          </p:cNvSpPr>
          <p:nvPr>
            <p:ph type="sldNum" sz="quarter" idx="12"/>
          </p:nvPr>
        </p:nvSpPr>
        <p:spPr/>
        <p:txBody>
          <a:bodyPr/>
          <a:lstStyle/>
          <a:p>
            <a:fld id="{54279443-DD55-4004-9D95-558B8438D05C}" type="slidenum">
              <a:rPr lang="nl-BE" smtClean="0"/>
              <a:pPr/>
              <a:t>24</a:t>
            </a:fld>
            <a:endParaRPr lang="nl-BE"/>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5429264"/>
            <a:ext cx="8429684" cy="642942"/>
          </a:xfrm>
          <a:prstGeom prst="rect">
            <a:avLst/>
          </a:prstGeom>
          <a:solidFill>
            <a:schemeClr val="bg1">
              <a:lumMod val="8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428596" y="214290"/>
            <a:ext cx="8229600" cy="796908"/>
          </a:xfrm>
        </p:spPr>
        <p:txBody>
          <a:bodyPr>
            <a:normAutofit/>
          </a:bodyPr>
          <a:lstStyle/>
          <a:p>
            <a:r>
              <a:rPr lang="nl-BE" sz="4000" dirty="0" smtClean="0"/>
              <a:t>Inhoud</a:t>
            </a:r>
            <a:endParaRPr lang="nl-BE" sz="4000" dirty="0"/>
          </a:p>
        </p:txBody>
      </p:sp>
      <p:sp>
        <p:nvSpPr>
          <p:cNvPr id="3" name="Content Placeholder 2"/>
          <p:cNvSpPr>
            <a:spLocks noGrp="1"/>
          </p:cNvSpPr>
          <p:nvPr>
            <p:ph idx="1"/>
          </p:nvPr>
        </p:nvSpPr>
        <p:spPr>
          <a:xfrm>
            <a:off x="457200" y="1142984"/>
            <a:ext cx="8229600" cy="4983179"/>
          </a:xfrm>
        </p:spPr>
        <p:txBody>
          <a:bodyPr>
            <a:normAutofit fontScale="92500" lnSpcReduction="20000"/>
          </a:bodyPr>
          <a:lstStyle/>
          <a:p>
            <a:r>
              <a:rPr lang="nl-BE" sz="2600" dirty="0" smtClean="0"/>
              <a:t>Voorwoord</a:t>
            </a:r>
          </a:p>
          <a:p>
            <a:endParaRPr lang="nl-BE" sz="2600" dirty="0" smtClean="0"/>
          </a:p>
          <a:p>
            <a:r>
              <a:rPr lang="nl-BE" sz="2600" dirty="0" smtClean="0"/>
              <a:t>Rug en wervelkolom</a:t>
            </a:r>
          </a:p>
          <a:p>
            <a:endParaRPr lang="nl-BE" sz="2600" dirty="0" smtClean="0"/>
          </a:p>
          <a:p>
            <a:r>
              <a:rPr lang="nl-BE" sz="2600" dirty="0" smtClean="0"/>
              <a:t>Risico’s</a:t>
            </a:r>
          </a:p>
          <a:p>
            <a:endParaRPr lang="nl-BE" sz="2600" dirty="0" smtClean="0"/>
          </a:p>
          <a:p>
            <a:r>
              <a:rPr lang="nl-BE" sz="2600" dirty="0" smtClean="0"/>
              <a:t>Hoe komen risico’s voor in dagelijkse praktijk: kleuterklas</a:t>
            </a:r>
          </a:p>
          <a:p>
            <a:endParaRPr lang="nl-BE" sz="2600" dirty="0" smtClean="0"/>
          </a:p>
          <a:p>
            <a:r>
              <a:rPr lang="nl-BE" sz="2600" dirty="0" smtClean="0"/>
              <a:t>Preventie van rugproblemen in de kleuterklas</a:t>
            </a:r>
          </a:p>
          <a:p>
            <a:endParaRPr lang="nl-BE" sz="2600" dirty="0" smtClean="0"/>
          </a:p>
          <a:p>
            <a:r>
              <a:rPr lang="nl-BE" sz="2600" dirty="0" smtClean="0"/>
              <a:t>Rugklachten verminderen</a:t>
            </a:r>
          </a:p>
          <a:p>
            <a:endParaRPr lang="nl-BE" sz="2600" dirty="0" smtClean="0"/>
          </a:p>
          <a:p>
            <a:r>
              <a:rPr lang="nl-BE" sz="2600" dirty="0" smtClean="0"/>
              <a:t>V&amp;A</a:t>
            </a:r>
            <a:endParaRPr lang="nl-BE" sz="2600" dirty="0"/>
          </a:p>
        </p:txBody>
      </p:sp>
      <p:sp>
        <p:nvSpPr>
          <p:cNvPr id="5" name="Slide Number Placeholder 4"/>
          <p:cNvSpPr>
            <a:spLocks noGrp="1"/>
          </p:cNvSpPr>
          <p:nvPr>
            <p:ph type="sldNum" sz="quarter" idx="12"/>
          </p:nvPr>
        </p:nvSpPr>
        <p:spPr/>
        <p:txBody>
          <a:bodyPr/>
          <a:lstStyle/>
          <a:p>
            <a:fld id="{54279443-DD55-4004-9D95-558B8438D05C}" type="slidenum">
              <a:rPr lang="nl-BE" smtClean="0"/>
              <a:pPr/>
              <a:t>25</a:t>
            </a:fld>
            <a:endParaRPr lang="nl-BE"/>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0430" y="2357430"/>
            <a:ext cx="3429024" cy="1107996"/>
          </a:xfrm>
          <a:prstGeom prst="rect">
            <a:avLst/>
          </a:prstGeom>
          <a:noFill/>
        </p:spPr>
        <p:txBody>
          <a:bodyPr wrap="square" rtlCol="0">
            <a:spAutoFit/>
          </a:bodyPr>
          <a:lstStyle/>
          <a:p>
            <a:r>
              <a:rPr lang="nl-BE" sz="6600" dirty="0" smtClean="0"/>
              <a:t>V&amp;A</a:t>
            </a:r>
            <a:endParaRPr lang="nl-BE" sz="6600" dirty="0"/>
          </a:p>
        </p:txBody>
      </p:sp>
      <p:sp>
        <p:nvSpPr>
          <p:cNvPr id="3" name="Slide Number Placeholder 2"/>
          <p:cNvSpPr>
            <a:spLocks noGrp="1"/>
          </p:cNvSpPr>
          <p:nvPr>
            <p:ph type="sldNum" sz="quarter" idx="12"/>
          </p:nvPr>
        </p:nvSpPr>
        <p:spPr/>
        <p:txBody>
          <a:bodyPr/>
          <a:lstStyle/>
          <a:p>
            <a:fld id="{54279443-DD55-4004-9D95-558B8438D05C}" type="slidenum">
              <a:rPr lang="nl-BE" smtClean="0"/>
              <a:pPr/>
              <a:t>26</a:t>
            </a:fld>
            <a:endParaRPr lang="nl-B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r>
              <a:rPr lang="nl-BE" sz="4000" dirty="0" smtClean="0"/>
              <a:t>Voorwoord</a:t>
            </a:r>
            <a:endParaRPr lang="nl-BE" sz="4000" dirty="0"/>
          </a:p>
        </p:txBody>
      </p:sp>
      <p:sp>
        <p:nvSpPr>
          <p:cNvPr id="3" name="Content Placeholder 2"/>
          <p:cNvSpPr>
            <a:spLocks noGrp="1"/>
          </p:cNvSpPr>
          <p:nvPr>
            <p:ph idx="1"/>
          </p:nvPr>
        </p:nvSpPr>
        <p:spPr>
          <a:xfrm>
            <a:off x="457200" y="1142984"/>
            <a:ext cx="8229600" cy="4983179"/>
          </a:xfrm>
        </p:spPr>
        <p:txBody>
          <a:bodyPr>
            <a:normAutofit lnSpcReduction="10000"/>
          </a:bodyPr>
          <a:lstStyle/>
          <a:p>
            <a:r>
              <a:rPr lang="nl-NL" sz="2400" i="1" dirty="0" smtClean="0"/>
              <a:t>Daar ik zelf in het kleuteronderwijs werkzaam ben en ook een rugpatiënte ben, was het thema ‘rugpreventie in het kleuteronderwijs’ voor mij een voor de hand liggen thema voor deze paper.</a:t>
            </a:r>
            <a:endParaRPr lang="nl-BE" sz="2400" dirty="0" smtClean="0"/>
          </a:p>
          <a:p>
            <a:pPr>
              <a:buNone/>
            </a:pPr>
            <a:r>
              <a:rPr lang="nl-NL" sz="2400" i="1" dirty="0" smtClean="0"/>
              <a:t> </a:t>
            </a:r>
            <a:endParaRPr lang="nl-BE" sz="2400" dirty="0" smtClean="0"/>
          </a:p>
          <a:p>
            <a:r>
              <a:rPr lang="nl-NL" sz="2400" i="1" dirty="0" smtClean="0"/>
              <a:t>Ons kleuterteam telt (in één van onze vestigingen) +/- 9 kleuterleid(st)ers.</a:t>
            </a:r>
            <a:endParaRPr lang="nl-BE" sz="2400" dirty="0" smtClean="0"/>
          </a:p>
          <a:p>
            <a:pPr>
              <a:buNone/>
            </a:pPr>
            <a:r>
              <a:rPr lang="nl-NL" sz="2400" i="1" dirty="0" smtClean="0"/>
              <a:t>	Van deze medewerkers zijn er toch verschillende die reeds gedurende enig tijd last hebben van rug – en/of nekklachten.</a:t>
            </a:r>
            <a:endParaRPr lang="nl-BE" sz="2400" dirty="0" smtClean="0"/>
          </a:p>
          <a:p>
            <a:pPr>
              <a:buNone/>
            </a:pPr>
            <a:r>
              <a:rPr lang="nl-NL" sz="2400" i="1" dirty="0" smtClean="0"/>
              <a:t> </a:t>
            </a:r>
            <a:endParaRPr lang="nl-BE" sz="2400" dirty="0" smtClean="0"/>
          </a:p>
          <a:p>
            <a:r>
              <a:rPr lang="nl-NL" sz="2400" i="1" dirty="0" smtClean="0"/>
              <a:t>Het doel van de paper is, mijn collega’s met hun dagelijkse taken in de klas te helpen en hen er attent op te maken op welke manier ze hun rug en nek op de juiste manier belasten.</a:t>
            </a:r>
            <a:endParaRPr lang="nl-BE" sz="2400" dirty="0" smtClean="0"/>
          </a:p>
          <a:p>
            <a:endParaRPr lang="nl-NL" sz="2400" i="1" dirty="0" smtClean="0"/>
          </a:p>
          <a:p>
            <a:endParaRPr lang="nl-BE" sz="2400" dirty="0" smtClean="0"/>
          </a:p>
          <a:p>
            <a:endParaRPr lang="nl-BE" sz="2400" dirty="0"/>
          </a:p>
        </p:txBody>
      </p:sp>
      <p:sp>
        <p:nvSpPr>
          <p:cNvPr id="4" name="Slide Number Placeholder 3"/>
          <p:cNvSpPr>
            <a:spLocks noGrp="1"/>
          </p:cNvSpPr>
          <p:nvPr>
            <p:ph type="sldNum" sz="quarter" idx="12"/>
          </p:nvPr>
        </p:nvSpPr>
        <p:spPr/>
        <p:txBody>
          <a:bodyPr/>
          <a:lstStyle/>
          <a:p>
            <a:fld id="{54279443-DD55-4004-9D95-558B8438D05C}" type="slidenum">
              <a:rPr lang="nl-BE" smtClean="0"/>
              <a:pPr/>
              <a:t>3</a:t>
            </a:fld>
            <a:endParaRPr lang="nl-B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1785926"/>
            <a:ext cx="8429684" cy="642942"/>
          </a:xfrm>
          <a:prstGeom prst="rect">
            <a:avLst/>
          </a:prstGeom>
          <a:solidFill>
            <a:schemeClr val="bg1">
              <a:lumMod val="8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428596" y="214290"/>
            <a:ext cx="8229600" cy="796908"/>
          </a:xfrm>
        </p:spPr>
        <p:txBody>
          <a:bodyPr>
            <a:normAutofit/>
          </a:bodyPr>
          <a:lstStyle/>
          <a:p>
            <a:r>
              <a:rPr lang="nl-BE" sz="4000" dirty="0" smtClean="0"/>
              <a:t>Inhoud</a:t>
            </a:r>
            <a:endParaRPr lang="nl-BE" sz="4000" dirty="0"/>
          </a:p>
        </p:txBody>
      </p:sp>
      <p:sp>
        <p:nvSpPr>
          <p:cNvPr id="3" name="Content Placeholder 2"/>
          <p:cNvSpPr>
            <a:spLocks noGrp="1"/>
          </p:cNvSpPr>
          <p:nvPr>
            <p:ph idx="1"/>
          </p:nvPr>
        </p:nvSpPr>
        <p:spPr>
          <a:xfrm>
            <a:off x="457200" y="1142984"/>
            <a:ext cx="8229600" cy="4983179"/>
          </a:xfrm>
        </p:spPr>
        <p:txBody>
          <a:bodyPr>
            <a:normAutofit fontScale="92500" lnSpcReduction="20000"/>
          </a:bodyPr>
          <a:lstStyle/>
          <a:p>
            <a:r>
              <a:rPr lang="nl-BE" sz="2600" dirty="0" smtClean="0"/>
              <a:t>Voorwoord</a:t>
            </a:r>
          </a:p>
          <a:p>
            <a:endParaRPr lang="nl-BE" sz="2600" dirty="0" smtClean="0"/>
          </a:p>
          <a:p>
            <a:r>
              <a:rPr lang="nl-BE" sz="2600" dirty="0" smtClean="0"/>
              <a:t>Rug en wervelkolom</a:t>
            </a:r>
          </a:p>
          <a:p>
            <a:endParaRPr lang="nl-BE" sz="2600" dirty="0" smtClean="0"/>
          </a:p>
          <a:p>
            <a:r>
              <a:rPr lang="nl-BE" sz="2600" dirty="0" smtClean="0"/>
              <a:t>Risico’s</a:t>
            </a:r>
          </a:p>
          <a:p>
            <a:endParaRPr lang="nl-BE" sz="2600" dirty="0" smtClean="0"/>
          </a:p>
          <a:p>
            <a:r>
              <a:rPr lang="nl-BE" sz="2600" dirty="0" smtClean="0"/>
              <a:t>Hoe komen risico’s voor in dagelijkse praktijk: kleuterklas</a:t>
            </a:r>
          </a:p>
          <a:p>
            <a:endParaRPr lang="nl-BE" sz="2600" dirty="0" smtClean="0"/>
          </a:p>
          <a:p>
            <a:r>
              <a:rPr lang="nl-BE" sz="2600" dirty="0" smtClean="0"/>
              <a:t>Preventie van rugproblemen in de kleuterklas</a:t>
            </a:r>
          </a:p>
          <a:p>
            <a:endParaRPr lang="nl-BE" sz="2600" dirty="0" smtClean="0"/>
          </a:p>
          <a:p>
            <a:r>
              <a:rPr lang="nl-BE" sz="2600" dirty="0" smtClean="0"/>
              <a:t>Rugklachten verminderen</a:t>
            </a:r>
          </a:p>
          <a:p>
            <a:endParaRPr lang="nl-BE" sz="2600" dirty="0" smtClean="0"/>
          </a:p>
          <a:p>
            <a:r>
              <a:rPr lang="nl-BE" sz="2600" dirty="0" smtClean="0"/>
              <a:t>V&amp;A</a:t>
            </a:r>
            <a:endParaRPr lang="nl-BE" sz="2600" dirty="0"/>
          </a:p>
        </p:txBody>
      </p:sp>
      <p:sp>
        <p:nvSpPr>
          <p:cNvPr id="5" name="Slide Number Placeholder 4"/>
          <p:cNvSpPr>
            <a:spLocks noGrp="1"/>
          </p:cNvSpPr>
          <p:nvPr>
            <p:ph type="sldNum" sz="quarter" idx="12"/>
          </p:nvPr>
        </p:nvSpPr>
        <p:spPr/>
        <p:txBody>
          <a:bodyPr/>
          <a:lstStyle/>
          <a:p>
            <a:fld id="{54279443-DD55-4004-9D95-558B8438D05C}" type="slidenum">
              <a:rPr lang="nl-BE" smtClean="0"/>
              <a:pPr/>
              <a:t>4</a:t>
            </a:fld>
            <a:endParaRPr lang="nl-B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571472" y="1285860"/>
            <a:ext cx="3219445" cy="3076571"/>
          </a:xfrm>
          <a:prstGeom prst="rect">
            <a:avLst/>
          </a:prstGeom>
          <a:noFill/>
          <a:ln w="9525">
            <a:noFill/>
            <a:miter lim="800000"/>
            <a:headEnd/>
            <a:tailEnd/>
          </a:ln>
        </p:spPr>
      </p:pic>
      <p:pic>
        <p:nvPicPr>
          <p:cNvPr id="3" name="Picture 2"/>
          <p:cNvPicPr/>
          <p:nvPr/>
        </p:nvPicPr>
        <p:blipFill>
          <a:blip r:embed="rId3"/>
          <a:srcRect/>
          <a:stretch>
            <a:fillRect/>
          </a:stretch>
        </p:blipFill>
        <p:spPr bwMode="auto">
          <a:xfrm>
            <a:off x="5429256" y="2643182"/>
            <a:ext cx="2828925" cy="3743325"/>
          </a:xfrm>
          <a:prstGeom prst="rect">
            <a:avLst/>
          </a:prstGeom>
          <a:noFill/>
          <a:ln w="9525">
            <a:noFill/>
            <a:miter lim="800000"/>
            <a:headEnd/>
            <a:tailEnd/>
          </a:ln>
        </p:spPr>
      </p:pic>
      <p:sp>
        <p:nvSpPr>
          <p:cNvPr id="4" name="TextBox 3"/>
          <p:cNvSpPr txBox="1"/>
          <p:nvPr/>
        </p:nvSpPr>
        <p:spPr>
          <a:xfrm>
            <a:off x="571472" y="4500570"/>
            <a:ext cx="4071966" cy="830997"/>
          </a:xfrm>
          <a:prstGeom prst="rect">
            <a:avLst/>
          </a:prstGeom>
          <a:noFill/>
        </p:spPr>
        <p:txBody>
          <a:bodyPr wrap="square" rtlCol="0">
            <a:spAutoFit/>
          </a:bodyPr>
          <a:lstStyle/>
          <a:p>
            <a:r>
              <a:rPr lang="nl-BE" sz="1600" dirty="0" smtClean="0"/>
              <a:t>Onze wervelkolom heeft 3 verschillende kwaliteiten:</a:t>
            </a:r>
          </a:p>
          <a:p>
            <a:endParaRPr lang="nl-BE" sz="1600" dirty="0"/>
          </a:p>
        </p:txBody>
      </p:sp>
      <p:sp>
        <p:nvSpPr>
          <p:cNvPr id="5" name="Title 1"/>
          <p:cNvSpPr txBox="1">
            <a:spLocks/>
          </p:cNvSpPr>
          <p:nvPr/>
        </p:nvSpPr>
        <p:spPr>
          <a:xfrm>
            <a:off x="457200" y="274638"/>
            <a:ext cx="8229600" cy="654032"/>
          </a:xfrm>
          <a:prstGeom prst="rect">
            <a:avLst/>
          </a:prstGeom>
        </p:spPr>
        <p:txBody>
          <a:bodyP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BE" sz="4000" b="0" i="0" u="none" strike="noStrike" kern="1200" cap="none" spc="0" normalizeH="0" baseline="0" noProof="0" dirty="0" smtClean="0">
                <a:ln>
                  <a:noFill/>
                </a:ln>
                <a:solidFill>
                  <a:schemeClr val="tx1"/>
                </a:solidFill>
                <a:effectLst/>
                <a:uLnTx/>
                <a:uFillTx/>
                <a:latin typeface="+mj-lt"/>
                <a:ea typeface="+mj-ea"/>
                <a:cs typeface="+mj-cs"/>
              </a:rPr>
              <a:t>Rug – en wervelkolom</a:t>
            </a:r>
            <a:endParaRPr kumimoji="0" lang="nl-BE"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1285852" y="5143512"/>
            <a:ext cx="1334020" cy="830997"/>
          </a:xfrm>
          <a:prstGeom prst="rect">
            <a:avLst/>
          </a:prstGeom>
          <a:noFill/>
        </p:spPr>
        <p:txBody>
          <a:bodyPr wrap="none" rtlCol="0">
            <a:spAutoFit/>
          </a:bodyPr>
          <a:lstStyle/>
          <a:p>
            <a:pPr>
              <a:buFont typeface="Arial" pitchFamily="34" charset="0"/>
              <a:buChar char="•"/>
            </a:pPr>
            <a:r>
              <a:rPr lang="nl-BE" sz="1600" dirty="0" smtClean="0"/>
              <a:t> Stevigheid</a:t>
            </a:r>
          </a:p>
          <a:p>
            <a:pPr>
              <a:buFont typeface="Arial" pitchFamily="34" charset="0"/>
              <a:buChar char="•"/>
            </a:pPr>
            <a:r>
              <a:rPr lang="nl-BE" sz="1600" dirty="0" smtClean="0"/>
              <a:t>Mobiliteit</a:t>
            </a:r>
          </a:p>
          <a:p>
            <a:pPr>
              <a:buFont typeface="Arial" pitchFamily="34" charset="0"/>
              <a:buChar char="•"/>
            </a:pPr>
            <a:r>
              <a:rPr lang="nl-BE" sz="1600" dirty="0" smtClean="0"/>
              <a:t>Bescherming</a:t>
            </a:r>
            <a:endParaRPr lang="nl-BE" sz="1600" dirty="0"/>
          </a:p>
        </p:txBody>
      </p:sp>
      <p:sp>
        <p:nvSpPr>
          <p:cNvPr id="7" name="Slide Number Placeholder 6"/>
          <p:cNvSpPr>
            <a:spLocks noGrp="1"/>
          </p:cNvSpPr>
          <p:nvPr>
            <p:ph type="sldNum" sz="quarter" idx="12"/>
          </p:nvPr>
        </p:nvSpPr>
        <p:spPr/>
        <p:txBody>
          <a:bodyPr/>
          <a:lstStyle/>
          <a:p>
            <a:fld id="{54279443-DD55-4004-9D95-558B8438D05C}" type="slidenum">
              <a:rPr lang="nl-BE" smtClean="0"/>
              <a:pPr/>
              <a:t>5</a:t>
            </a:fld>
            <a:endParaRPr lang="nl-B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654032"/>
          </a:xfrm>
          <a:prstGeom prst="rect">
            <a:avLst/>
          </a:prstGeom>
        </p:spPr>
        <p:txBody>
          <a:bodyP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BE" sz="4000" b="0" i="0" u="none" strike="noStrike" kern="1200" cap="none" spc="0" normalizeH="0" baseline="0" noProof="0" dirty="0" smtClean="0">
                <a:ln>
                  <a:noFill/>
                </a:ln>
                <a:solidFill>
                  <a:schemeClr val="tx1"/>
                </a:solidFill>
                <a:effectLst/>
                <a:uLnTx/>
                <a:uFillTx/>
                <a:latin typeface="+mj-lt"/>
                <a:ea typeface="+mj-ea"/>
                <a:cs typeface="+mj-cs"/>
              </a:rPr>
              <a:t>Rug – en wervelkolom: componenten</a:t>
            </a:r>
            <a:endParaRPr kumimoji="0" lang="nl-BE"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4500562" y="1142984"/>
            <a:ext cx="2412135" cy="1815882"/>
          </a:xfrm>
          <a:prstGeom prst="rect">
            <a:avLst/>
          </a:prstGeom>
          <a:noFill/>
        </p:spPr>
        <p:txBody>
          <a:bodyPr wrap="none" rtlCol="0">
            <a:spAutoFit/>
          </a:bodyPr>
          <a:lstStyle/>
          <a:p>
            <a:pPr marL="342900" indent="-342900">
              <a:buFont typeface="+mj-lt"/>
              <a:buAutoNum type="arabicPeriod"/>
            </a:pPr>
            <a:r>
              <a:rPr lang="nl-BE" sz="1600" dirty="0" smtClean="0"/>
              <a:t>Ruggenwervels</a:t>
            </a:r>
          </a:p>
          <a:p>
            <a:pPr marL="342900" indent="-342900">
              <a:buFont typeface="+mj-lt"/>
              <a:buAutoNum type="arabicPeriod"/>
            </a:pPr>
            <a:r>
              <a:rPr lang="nl-BE" sz="1600" dirty="0" smtClean="0"/>
              <a:t>Tussenwervelschijf</a:t>
            </a:r>
          </a:p>
          <a:p>
            <a:pPr marL="342900" indent="-342900">
              <a:buFont typeface="+mj-lt"/>
              <a:buAutoNum type="arabicPeriod"/>
            </a:pPr>
            <a:r>
              <a:rPr lang="nl-BE" sz="1600" dirty="0" smtClean="0"/>
              <a:t>Achterste gewrichten</a:t>
            </a:r>
          </a:p>
          <a:p>
            <a:pPr marL="342900" indent="-342900">
              <a:buFont typeface="+mj-lt"/>
              <a:buAutoNum type="arabicPeriod"/>
            </a:pPr>
            <a:r>
              <a:rPr lang="nl-BE" sz="1600" dirty="0" smtClean="0"/>
              <a:t>Ligamenten</a:t>
            </a:r>
          </a:p>
          <a:p>
            <a:pPr marL="342900" indent="-342900">
              <a:buFont typeface="+mj-lt"/>
              <a:buAutoNum type="arabicPeriod"/>
            </a:pPr>
            <a:r>
              <a:rPr lang="nl-BE" sz="1600" dirty="0" smtClean="0"/>
              <a:t>Ruggenmerg</a:t>
            </a:r>
          </a:p>
          <a:p>
            <a:pPr marL="342900" indent="-342900">
              <a:buFont typeface="+mj-lt"/>
              <a:buAutoNum type="arabicPeriod"/>
            </a:pPr>
            <a:r>
              <a:rPr lang="nl-BE" sz="1600" dirty="0" smtClean="0"/>
              <a:t>Zenuwwortels</a:t>
            </a:r>
          </a:p>
          <a:p>
            <a:pPr marL="342900" indent="-342900">
              <a:buFont typeface="+mj-lt"/>
              <a:buAutoNum type="arabicPeriod"/>
            </a:pPr>
            <a:r>
              <a:rPr lang="nl-BE" sz="1600" dirty="0" smtClean="0"/>
              <a:t>Paravertebrale spieren</a:t>
            </a:r>
            <a:endParaRPr lang="nl-BE" sz="1600" dirty="0"/>
          </a:p>
        </p:txBody>
      </p:sp>
      <p:pic>
        <p:nvPicPr>
          <p:cNvPr id="25602" name="Picture 2"/>
          <p:cNvPicPr>
            <a:picLocks noChangeAspect="1" noChangeArrowheads="1"/>
          </p:cNvPicPr>
          <p:nvPr/>
        </p:nvPicPr>
        <p:blipFill>
          <a:blip r:embed="rId4"/>
          <a:srcRect/>
          <a:stretch>
            <a:fillRect/>
          </a:stretch>
        </p:blipFill>
        <p:spPr bwMode="auto">
          <a:xfrm>
            <a:off x="857224" y="1071546"/>
            <a:ext cx="2201878" cy="2714645"/>
          </a:xfrm>
          <a:prstGeom prst="rect">
            <a:avLst/>
          </a:prstGeom>
          <a:noFill/>
          <a:ln w="9525">
            <a:noFill/>
            <a:miter lim="800000"/>
            <a:headEnd/>
            <a:tailEnd/>
          </a:ln>
        </p:spPr>
      </p:pic>
      <p:pic>
        <p:nvPicPr>
          <p:cNvPr id="25603" name="Picture 3"/>
          <p:cNvPicPr>
            <a:picLocks noChangeAspect="1" noChangeArrowheads="1"/>
          </p:cNvPicPr>
          <p:nvPr/>
        </p:nvPicPr>
        <p:blipFill>
          <a:blip r:embed="rId5"/>
          <a:srcRect/>
          <a:stretch>
            <a:fillRect/>
          </a:stretch>
        </p:blipFill>
        <p:spPr bwMode="auto">
          <a:xfrm>
            <a:off x="4786314" y="4071942"/>
            <a:ext cx="1816393" cy="1071570"/>
          </a:xfrm>
          <a:prstGeom prst="rect">
            <a:avLst/>
          </a:prstGeom>
          <a:noFill/>
          <a:ln w="9525">
            <a:noFill/>
            <a:miter lim="800000"/>
            <a:headEnd/>
            <a:tailEnd/>
          </a:ln>
        </p:spPr>
      </p:pic>
      <p:sp>
        <p:nvSpPr>
          <p:cNvPr id="9" name="TextBox 8"/>
          <p:cNvSpPr txBox="1"/>
          <p:nvPr/>
        </p:nvSpPr>
        <p:spPr>
          <a:xfrm>
            <a:off x="1000100" y="4500570"/>
            <a:ext cx="2571768" cy="830997"/>
          </a:xfrm>
          <a:prstGeom prst="rect">
            <a:avLst/>
          </a:prstGeom>
          <a:noFill/>
        </p:spPr>
        <p:txBody>
          <a:bodyPr wrap="square" rtlCol="0">
            <a:spAutoFit/>
          </a:bodyPr>
          <a:lstStyle/>
          <a:p>
            <a:r>
              <a:rPr lang="nl-BE" sz="1600" dirty="0" smtClean="0"/>
              <a:t>De tussenwervelschijf (2), die uit een kern en een ring bestaat, heeft 2 taken: </a:t>
            </a:r>
            <a:endParaRPr lang="nl-BE" sz="1600" dirty="0"/>
          </a:p>
        </p:txBody>
      </p:sp>
      <p:sp>
        <p:nvSpPr>
          <p:cNvPr id="10" name="TextBox 9"/>
          <p:cNvSpPr txBox="1"/>
          <p:nvPr/>
        </p:nvSpPr>
        <p:spPr>
          <a:xfrm>
            <a:off x="1000100" y="5286388"/>
            <a:ext cx="2420919" cy="584775"/>
          </a:xfrm>
          <a:prstGeom prst="rect">
            <a:avLst/>
          </a:prstGeom>
          <a:noFill/>
        </p:spPr>
        <p:txBody>
          <a:bodyPr wrap="none" rtlCol="0">
            <a:spAutoFit/>
          </a:bodyPr>
          <a:lstStyle/>
          <a:p>
            <a:pPr>
              <a:buFont typeface="Arial" pitchFamily="34" charset="0"/>
              <a:buChar char="•"/>
            </a:pPr>
            <a:r>
              <a:rPr lang="nl-BE" sz="1600" dirty="0" smtClean="0"/>
              <a:t> opvangen van schokken</a:t>
            </a:r>
          </a:p>
          <a:p>
            <a:pPr>
              <a:buFont typeface="Arial" pitchFamily="34" charset="0"/>
              <a:buChar char="•"/>
            </a:pPr>
            <a:r>
              <a:rPr lang="nl-BE" sz="1600" dirty="0" smtClean="0"/>
              <a:t>Beweging mogelijk maken</a:t>
            </a:r>
            <a:endParaRPr lang="nl-BE" sz="1600" dirty="0"/>
          </a:p>
        </p:txBody>
      </p:sp>
      <p:cxnSp>
        <p:nvCxnSpPr>
          <p:cNvPr id="12" name="Elbow Connector 11"/>
          <p:cNvCxnSpPr>
            <a:stCxn id="25602" idx="3"/>
            <a:endCxn id="25603" idx="1"/>
          </p:cNvCxnSpPr>
          <p:nvPr/>
        </p:nvCxnSpPr>
        <p:spPr>
          <a:xfrm>
            <a:off x="3059102" y="2428869"/>
            <a:ext cx="1727212" cy="2178858"/>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85786" y="4429132"/>
            <a:ext cx="2786082" cy="16430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6" name="Group 15"/>
          <p:cNvGrpSpPr/>
          <p:nvPr/>
        </p:nvGrpSpPr>
        <p:grpSpPr>
          <a:xfrm>
            <a:off x="428596" y="4429132"/>
            <a:ext cx="280988" cy="1643074"/>
            <a:chOff x="768028" y="5937011"/>
            <a:chExt cx="280988" cy="801688"/>
          </a:xfrm>
        </p:grpSpPr>
        <p:sp>
          <p:nvSpPr>
            <p:cNvPr id="14" name="Rectangle 5"/>
            <p:cNvSpPr>
              <a:spLocks noChangeArrowheads="1"/>
            </p:cNvSpPr>
            <p:nvPr>
              <p:custDataLst>
                <p:tags r:id="rId1"/>
              </p:custDataLst>
            </p:nvPr>
          </p:nvSpPr>
          <p:spPr bwMode="gray">
            <a:xfrm>
              <a:off x="768028" y="5937011"/>
              <a:ext cx="280988" cy="801688"/>
            </a:xfrm>
            <a:prstGeom prst="rect">
              <a:avLst/>
            </a:prstGeom>
            <a:solidFill>
              <a:srgbClr val="FF6600"/>
            </a:solidFill>
            <a:ln w="19050">
              <a:solidFill>
                <a:srgbClr val="FF6600"/>
              </a:solidFill>
              <a:miter lim="800000"/>
              <a:headEnd/>
              <a:tailEnd/>
            </a:ln>
          </p:spPr>
          <p:txBody>
            <a:bodyPr wrap="none" anchor="ctr"/>
            <a:lstStyle/>
            <a:p>
              <a:endParaRPr lang="nl-BE"/>
            </a:p>
          </p:txBody>
        </p:sp>
        <p:sp>
          <p:nvSpPr>
            <p:cNvPr id="15" name="AutoShape 7"/>
            <p:cNvSpPr>
              <a:spLocks noChangeArrowheads="1"/>
            </p:cNvSpPr>
            <p:nvPr>
              <p:custDataLst>
                <p:tags r:id="rId2"/>
              </p:custDataLst>
            </p:nvPr>
          </p:nvSpPr>
          <p:spPr bwMode="gray">
            <a:xfrm>
              <a:off x="837878" y="6217999"/>
              <a:ext cx="152400" cy="228600"/>
            </a:xfrm>
            <a:prstGeom prst="chevron">
              <a:avLst>
                <a:gd name="adj" fmla="val 45833"/>
              </a:avLst>
            </a:prstGeom>
            <a:solidFill>
              <a:schemeClr val="bg1"/>
            </a:solidFill>
            <a:ln w="6350">
              <a:noFill/>
              <a:miter lim="800000"/>
              <a:headEnd/>
              <a:tailEnd/>
            </a:ln>
          </p:spPr>
          <p:txBody>
            <a:bodyPr wrap="none" anchor="ctr"/>
            <a:lstStyle/>
            <a:p>
              <a:endParaRPr lang="nl-BE"/>
            </a:p>
          </p:txBody>
        </p:sp>
      </p:grpSp>
      <p:sp>
        <p:nvSpPr>
          <p:cNvPr id="2" name="Slide Number Placeholder 1"/>
          <p:cNvSpPr>
            <a:spLocks noGrp="1"/>
          </p:cNvSpPr>
          <p:nvPr>
            <p:ph type="sldNum" sz="quarter" idx="12"/>
          </p:nvPr>
        </p:nvSpPr>
        <p:spPr/>
        <p:txBody>
          <a:bodyPr/>
          <a:lstStyle/>
          <a:p>
            <a:fld id="{54279443-DD55-4004-9D95-558B8438D05C}" type="slidenum">
              <a:rPr lang="nl-BE" smtClean="0"/>
              <a:pPr/>
              <a:t>6</a:t>
            </a:fld>
            <a:endParaRPr lang="nl-BE"/>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4"/>
          <a:srcRect/>
          <a:stretch>
            <a:fillRect/>
          </a:stretch>
        </p:blipFill>
        <p:spPr bwMode="auto">
          <a:xfrm>
            <a:off x="214282" y="1214423"/>
            <a:ext cx="3786214" cy="1857388"/>
          </a:xfrm>
          <a:prstGeom prst="rect">
            <a:avLst/>
          </a:prstGeom>
          <a:noFill/>
          <a:ln w="9525">
            <a:noFill/>
            <a:miter lim="800000"/>
            <a:headEnd/>
            <a:tailEnd/>
          </a:ln>
        </p:spPr>
      </p:pic>
      <p:sp>
        <p:nvSpPr>
          <p:cNvPr id="3" name="TextBox 2"/>
          <p:cNvSpPr txBox="1"/>
          <p:nvPr/>
        </p:nvSpPr>
        <p:spPr>
          <a:xfrm>
            <a:off x="357158" y="3429000"/>
            <a:ext cx="3972306" cy="338554"/>
          </a:xfrm>
          <a:prstGeom prst="rect">
            <a:avLst/>
          </a:prstGeom>
          <a:noFill/>
        </p:spPr>
        <p:txBody>
          <a:bodyPr wrap="none" rtlCol="0">
            <a:spAutoFit/>
          </a:bodyPr>
          <a:lstStyle/>
          <a:p>
            <a:r>
              <a:rPr lang="nl-BE" sz="1600" dirty="0" smtClean="0"/>
              <a:t>Tussenwervelschijf bij een natuurlijk houding.</a:t>
            </a:r>
          </a:p>
        </p:txBody>
      </p:sp>
      <p:pic>
        <p:nvPicPr>
          <p:cNvPr id="4" name="Picture 3"/>
          <p:cNvPicPr/>
          <p:nvPr/>
        </p:nvPicPr>
        <p:blipFill>
          <a:blip r:embed="rId5" cstate="print"/>
          <a:srcRect/>
          <a:stretch>
            <a:fillRect/>
          </a:stretch>
        </p:blipFill>
        <p:spPr bwMode="auto">
          <a:xfrm>
            <a:off x="5214942" y="2071678"/>
            <a:ext cx="3286148" cy="1643074"/>
          </a:xfrm>
          <a:prstGeom prst="rect">
            <a:avLst/>
          </a:prstGeom>
          <a:noFill/>
          <a:ln w="9525">
            <a:noFill/>
            <a:miter lim="800000"/>
            <a:headEnd/>
            <a:tailEnd/>
          </a:ln>
        </p:spPr>
      </p:pic>
      <p:sp>
        <p:nvSpPr>
          <p:cNvPr id="5" name="TextBox 4"/>
          <p:cNvSpPr txBox="1"/>
          <p:nvPr/>
        </p:nvSpPr>
        <p:spPr>
          <a:xfrm>
            <a:off x="5214942" y="3857628"/>
            <a:ext cx="3292824" cy="338554"/>
          </a:xfrm>
          <a:prstGeom prst="rect">
            <a:avLst/>
          </a:prstGeom>
          <a:noFill/>
        </p:spPr>
        <p:txBody>
          <a:bodyPr wrap="none" rtlCol="0">
            <a:spAutoFit/>
          </a:bodyPr>
          <a:lstStyle/>
          <a:p>
            <a:r>
              <a:rPr lang="nl-BE" sz="1600" dirty="0" smtClean="0"/>
              <a:t>Tussenwervelschijf bij een kromming </a:t>
            </a:r>
            <a:endParaRPr lang="nl-BE" sz="1600" dirty="0"/>
          </a:p>
        </p:txBody>
      </p:sp>
      <p:pic>
        <p:nvPicPr>
          <p:cNvPr id="6" name="Picture 5"/>
          <p:cNvPicPr/>
          <p:nvPr/>
        </p:nvPicPr>
        <p:blipFill>
          <a:blip r:embed="rId6"/>
          <a:srcRect/>
          <a:stretch>
            <a:fillRect/>
          </a:stretch>
        </p:blipFill>
        <p:spPr bwMode="auto">
          <a:xfrm>
            <a:off x="1214414" y="4071942"/>
            <a:ext cx="2095515" cy="1509705"/>
          </a:xfrm>
          <a:prstGeom prst="rect">
            <a:avLst/>
          </a:prstGeom>
          <a:noFill/>
          <a:ln w="9525">
            <a:noFill/>
            <a:miter lim="800000"/>
            <a:headEnd/>
            <a:tailEnd/>
          </a:ln>
        </p:spPr>
      </p:pic>
      <p:sp>
        <p:nvSpPr>
          <p:cNvPr id="7" name="TextBox 6"/>
          <p:cNvSpPr txBox="1"/>
          <p:nvPr/>
        </p:nvSpPr>
        <p:spPr>
          <a:xfrm>
            <a:off x="571472" y="5643578"/>
            <a:ext cx="3689472" cy="338554"/>
          </a:xfrm>
          <a:prstGeom prst="rect">
            <a:avLst/>
          </a:prstGeom>
          <a:noFill/>
        </p:spPr>
        <p:txBody>
          <a:bodyPr wrap="none" rtlCol="0">
            <a:spAutoFit/>
          </a:bodyPr>
          <a:lstStyle/>
          <a:p>
            <a:r>
              <a:rPr lang="nl-BE" sz="1600" dirty="0" smtClean="0"/>
              <a:t>Druk naar achter op de tussenwervelschijf</a:t>
            </a:r>
            <a:endParaRPr lang="nl-BE" sz="1600" dirty="0"/>
          </a:p>
        </p:txBody>
      </p:sp>
      <p:sp>
        <p:nvSpPr>
          <p:cNvPr id="8" name="Title 1"/>
          <p:cNvSpPr txBox="1">
            <a:spLocks/>
          </p:cNvSpPr>
          <p:nvPr/>
        </p:nvSpPr>
        <p:spPr>
          <a:xfrm>
            <a:off x="457200" y="274638"/>
            <a:ext cx="8229600" cy="654032"/>
          </a:xfrm>
          <a:prstGeom prst="rect">
            <a:avLst/>
          </a:prstGeom>
        </p:spPr>
        <p:txBody>
          <a:bodyP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BE" sz="4000" b="0" i="0" u="none" strike="noStrike" kern="1200" cap="none" spc="0" normalizeH="0" baseline="0" noProof="0" dirty="0" smtClean="0">
                <a:ln>
                  <a:noFill/>
                </a:ln>
                <a:solidFill>
                  <a:schemeClr val="tx1"/>
                </a:solidFill>
                <a:effectLst/>
                <a:uLnTx/>
                <a:uFillTx/>
                <a:latin typeface="+mj-lt"/>
                <a:ea typeface="+mj-ea"/>
                <a:cs typeface="+mj-cs"/>
              </a:rPr>
              <a:t>Rug – en wervelkolom</a:t>
            </a:r>
            <a:endParaRPr kumimoji="0" lang="nl-BE"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extBox 8"/>
          <p:cNvSpPr txBox="1"/>
          <p:nvPr/>
        </p:nvSpPr>
        <p:spPr>
          <a:xfrm>
            <a:off x="4714876" y="4429132"/>
            <a:ext cx="4143404" cy="1200329"/>
          </a:xfrm>
          <a:prstGeom prst="rect">
            <a:avLst/>
          </a:prstGeom>
          <a:noFill/>
        </p:spPr>
        <p:txBody>
          <a:bodyPr wrap="square" rtlCol="0">
            <a:spAutoFit/>
          </a:bodyPr>
          <a:lstStyle/>
          <a:p>
            <a:r>
              <a:rPr lang="nl-BE" dirty="0" smtClean="0"/>
              <a:t>Bij het ouder worden vermindert het vermogen van de kern om water op te nemen. Hiermee vermindert ook het vermogen om schokken te absorberen.</a:t>
            </a:r>
            <a:endParaRPr lang="nl-BE" dirty="0"/>
          </a:p>
        </p:txBody>
      </p:sp>
      <p:sp>
        <p:nvSpPr>
          <p:cNvPr id="10" name="Rectangle 9"/>
          <p:cNvSpPr/>
          <p:nvPr/>
        </p:nvSpPr>
        <p:spPr>
          <a:xfrm>
            <a:off x="4714876" y="4429132"/>
            <a:ext cx="3714776" cy="12858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1" name="Group 10"/>
          <p:cNvGrpSpPr/>
          <p:nvPr/>
        </p:nvGrpSpPr>
        <p:grpSpPr>
          <a:xfrm>
            <a:off x="4357686" y="4429132"/>
            <a:ext cx="280988" cy="1285884"/>
            <a:chOff x="768028" y="5937011"/>
            <a:chExt cx="280988" cy="801688"/>
          </a:xfrm>
        </p:grpSpPr>
        <p:sp>
          <p:nvSpPr>
            <p:cNvPr id="12" name="Rectangle 5"/>
            <p:cNvSpPr>
              <a:spLocks noChangeArrowheads="1"/>
            </p:cNvSpPr>
            <p:nvPr>
              <p:custDataLst>
                <p:tags r:id="rId1"/>
              </p:custDataLst>
            </p:nvPr>
          </p:nvSpPr>
          <p:spPr bwMode="gray">
            <a:xfrm>
              <a:off x="768028" y="5937011"/>
              <a:ext cx="280988" cy="801688"/>
            </a:xfrm>
            <a:prstGeom prst="rect">
              <a:avLst/>
            </a:prstGeom>
            <a:solidFill>
              <a:srgbClr val="FF6600"/>
            </a:solidFill>
            <a:ln w="19050">
              <a:solidFill>
                <a:srgbClr val="FF6600"/>
              </a:solidFill>
              <a:miter lim="800000"/>
              <a:headEnd/>
              <a:tailEnd/>
            </a:ln>
          </p:spPr>
          <p:txBody>
            <a:bodyPr wrap="none" anchor="ctr"/>
            <a:lstStyle/>
            <a:p>
              <a:endParaRPr lang="nl-BE"/>
            </a:p>
          </p:txBody>
        </p:sp>
        <p:sp>
          <p:nvSpPr>
            <p:cNvPr id="13" name="AutoShape 7"/>
            <p:cNvSpPr>
              <a:spLocks noChangeArrowheads="1"/>
            </p:cNvSpPr>
            <p:nvPr>
              <p:custDataLst>
                <p:tags r:id="rId2"/>
              </p:custDataLst>
            </p:nvPr>
          </p:nvSpPr>
          <p:spPr bwMode="gray">
            <a:xfrm>
              <a:off x="837878" y="6217999"/>
              <a:ext cx="152400" cy="228600"/>
            </a:xfrm>
            <a:prstGeom prst="chevron">
              <a:avLst>
                <a:gd name="adj" fmla="val 45833"/>
              </a:avLst>
            </a:prstGeom>
            <a:solidFill>
              <a:schemeClr val="bg1"/>
            </a:solidFill>
            <a:ln w="6350">
              <a:noFill/>
              <a:miter lim="800000"/>
              <a:headEnd/>
              <a:tailEnd/>
            </a:ln>
          </p:spPr>
          <p:txBody>
            <a:bodyPr wrap="none" anchor="ctr"/>
            <a:lstStyle/>
            <a:p>
              <a:endParaRPr lang="nl-BE"/>
            </a:p>
          </p:txBody>
        </p:sp>
      </p:grpSp>
      <p:sp>
        <p:nvSpPr>
          <p:cNvPr id="14" name="Slide Number Placeholder 13"/>
          <p:cNvSpPr>
            <a:spLocks noGrp="1"/>
          </p:cNvSpPr>
          <p:nvPr>
            <p:ph type="sldNum" sz="quarter" idx="12"/>
          </p:nvPr>
        </p:nvSpPr>
        <p:spPr/>
        <p:txBody>
          <a:bodyPr/>
          <a:lstStyle/>
          <a:p>
            <a:fld id="{54279443-DD55-4004-9D95-558B8438D05C}" type="slidenum">
              <a:rPr lang="nl-BE" smtClean="0"/>
              <a:pPr/>
              <a:t>7</a:t>
            </a:fld>
            <a:endParaRPr lang="nl-B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1928794" y="1285860"/>
            <a:ext cx="5314950" cy="3095621"/>
          </a:xfrm>
          <a:prstGeom prst="rect">
            <a:avLst/>
          </a:prstGeom>
          <a:noFill/>
          <a:ln w="9525">
            <a:noFill/>
            <a:miter lim="800000"/>
            <a:headEnd/>
            <a:tailEnd/>
          </a:ln>
        </p:spPr>
      </p:pic>
      <p:sp>
        <p:nvSpPr>
          <p:cNvPr id="3" name="TextBox 2"/>
          <p:cNvSpPr txBox="1"/>
          <p:nvPr/>
        </p:nvSpPr>
        <p:spPr>
          <a:xfrm>
            <a:off x="285720" y="4786322"/>
            <a:ext cx="8425576" cy="830997"/>
          </a:xfrm>
          <a:prstGeom prst="rect">
            <a:avLst/>
          </a:prstGeom>
          <a:noFill/>
        </p:spPr>
        <p:txBody>
          <a:bodyPr wrap="none" rtlCol="0">
            <a:spAutoFit/>
          </a:bodyPr>
          <a:lstStyle/>
          <a:p>
            <a:r>
              <a:rPr lang="nl-BE" sz="1600" dirty="0" smtClean="0"/>
              <a:t>De wervelkolom heeft een natuurlijke kromming. In het dag dagelijkse leven in de kleuterschool</a:t>
            </a:r>
          </a:p>
          <a:p>
            <a:r>
              <a:rPr lang="nl-BE" sz="1600" dirty="0" smtClean="0"/>
              <a:t>doet een kleuterleid(st)er echter heel veel bewegingen die tegen deze natuurlijke kromming in zijn.</a:t>
            </a:r>
          </a:p>
          <a:p>
            <a:endParaRPr lang="nl-BE" sz="1600" dirty="0"/>
          </a:p>
        </p:txBody>
      </p:sp>
      <p:sp>
        <p:nvSpPr>
          <p:cNvPr id="4" name="Title 1"/>
          <p:cNvSpPr txBox="1">
            <a:spLocks/>
          </p:cNvSpPr>
          <p:nvPr/>
        </p:nvSpPr>
        <p:spPr>
          <a:xfrm>
            <a:off x="457200" y="274638"/>
            <a:ext cx="8229600" cy="654032"/>
          </a:xfrm>
          <a:prstGeom prst="rect">
            <a:avLst/>
          </a:prstGeom>
        </p:spPr>
        <p:txBody>
          <a:bodyP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BE" sz="4000" b="0" i="0" u="none" strike="noStrike" kern="1200" cap="none" spc="0" normalizeH="0" baseline="0" noProof="0" dirty="0" smtClean="0">
                <a:ln>
                  <a:noFill/>
                </a:ln>
                <a:solidFill>
                  <a:schemeClr val="tx1"/>
                </a:solidFill>
                <a:effectLst/>
                <a:uLnTx/>
                <a:uFillTx/>
                <a:latin typeface="+mj-lt"/>
                <a:ea typeface="+mj-ea"/>
                <a:cs typeface="+mj-cs"/>
              </a:rPr>
              <a:t>Rug – en wervelkolom</a:t>
            </a:r>
            <a:endParaRPr kumimoji="0" lang="nl-BE"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lide Number Placeholder 4"/>
          <p:cNvSpPr>
            <a:spLocks noGrp="1"/>
          </p:cNvSpPr>
          <p:nvPr>
            <p:ph type="sldNum" sz="quarter" idx="12"/>
          </p:nvPr>
        </p:nvSpPr>
        <p:spPr/>
        <p:txBody>
          <a:bodyPr/>
          <a:lstStyle/>
          <a:p>
            <a:fld id="{54279443-DD55-4004-9D95-558B8438D05C}" type="slidenum">
              <a:rPr lang="nl-BE" smtClean="0"/>
              <a:pPr/>
              <a:t>8</a:t>
            </a:fld>
            <a:endParaRPr lang="nl-B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2500306"/>
            <a:ext cx="8429684" cy="642942"/>
          </a:xfrm>
          <a:prstGeom prst="rect">
            <a:avLst/>
          </a:prstGeom>
          <a:solidFill>
            <a:schemeClr val="bg1">
              <a:lumMod val="8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428596" y="214290"/>
            <a:ext cx="8229600" cy="796908"/>
          </a:xfrm>
        </p:spPr>
        <p:txBody>
          <a:bodyPr>
            <a:normAutofit/>
          </a:bodyPr>
          <a:lstStyle/>
          <a:p>
            <a:r>
              <a:rPr lang="nl-BE" sz="4000" dirty="0" smtClean="0"/>
              <a:t>Inhoud</a:t>
            </a:r>
            <a:endParaRPr lang="nl-BE" sz="4000" dirty="0"/>
          </a:p>
        </p:txBody>
      </p:sp>
      <p:sp>
        <p:nvSpPr>
          <p:cNvPr id="3" name="Content Placeholder 2"/>
          <p:cNvSpPr>
            <a:spLocks noGrp="1"/>
          </p:cNvSpPr>
          <p:nvPr>
            <p:ph idx="1"/>
          </p:nvPr>
        </p:nvSpPr>
        <p:spPr>
          <a:xfrm>
            <a:off x="457200" y="1142984"/>
            <a:ext cx="8229600" cy="4983179"/>
          </a:xfrm>
        </p:spPr>
        <p:txBody>
          <a:bodyPr>
            <a:normAutofit fontScale="92500" lnSpcReduction="20000"/>
          </a:bodyPr>
          <a:lstStyle/>
          <a:p>
            <a:r>
              <a:rPr lang="nl-BE" sz="2600" dirty="0" smtClean="0"/>
              <a:t>Voorwoord</a:t>
            </a:r>
          </a:p>
          <a:p>
            <a:endParaRPr lang="nl-BE" sz="2600" dirty="0" smtClean="0"/>
          </a:p>
          <a:p>
            <a:r>
              <a:rPr lang="nl-BE" sz="2600" dirty="0" smtClean="0"/>
              <a:t>Rug en wervelkolom</a:t>
            </a:r>
          </a:p>
          <a:p>
            <a:endParaRPr lang="nl-BE" sz="2600" dirty="0" smtClean="0"/>
          </a:p>
          <a:p>
            <a:r>
              <a:rPr lang="nl-BE" sz="2600" dirty="0" smtClean="0"/>
              <a:t>Risico’s</a:t>
            </a:r>
          </a:p>
          <a:p>
            <a:endParaRPr lang="nl-BE" sz="2600" dirty="0" smtClean="0"/>
          </a:p>
          <a:p>
            <a:r>
              <a:rPr lang="nl-BE" sz="2600" dirty="0" smtClean="0"/>
              <a:t>Hoe komen risico’s voor in dagelijkse praktijk: kleuterklas</a:t>
            </a:r>
          </a:p>
          <a:p>
            <a:endParaRPr lang="nl-BE" sz="2600" dirty="0" smtClean="0"/>
          </a:p>
          <a:p>
            <a:r>
              <a:rPr lang="nl-BE" sz="2600" dirty="0" smtClean="0"/>
              <a:t>Preventie van rugproblemen in de kleuterklas</a:t>
            </a:r>
          </a:p>
          <a:p>
            <a:endParaRPr lang="nl-BE" sz="2600" dirty="0" smtClean="0"/>
          </a:p>
          <a:p>
            <a:r>
              <a:rPr lang="nl-BE" sz="2600" dirty="0" smtClean="0"/>
              <a:t>Rugklachten verminderen</a:t>
            </a:r>
          </a:p>
          <a:p>
            <a:endParaRPr lang="nl-BE" sz="2600" dirty="0" smtClean="0"/>
          </a:p>
          <a:p>
            <a:r>
              <a:rPr lang="nl-BE" sz="2600" dirty="0" smtClean="0"/>
              <a:t>V&amp;A</a:t>
            </a:r>
            <a:endParaRPr lang="nl-BE" sz="2600" dirty="0"/>
          </a:p>
        </p:txBody>
      </p:sp>
      <p:sp>
        <p:nvSpPr>
          <p:cNvPr id="5" name="Slide Number Placeholder 4"/>
          <p:cNvSpPr>
            <a:spLocks noGrp="1"/>
          </p:cNvSpPr>
          <p:nvPr>
            <p:ph type="sldNum" sz="quarter" idx="12"/>
          </p:nvPr>
        </p:nvSpPr>
        <p:spPr/>
        <p:txBody>
          <a:bodyPr/>
          <a:lstStyle/>
          <a:p>
            <a:fld id="{54279443-DD55-4004-9D95-558B8438D05C}" type="slidenum">
              <a:rPr lang="nl-BE" smtClean="0"/>
              <a:pPr/>
              <a:t>9</a:t>
            </a:fld>
            <a:endParaRPr lang="nl-BE"/>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LORSETCLASSNAME" val="ColorSet1"/>
  <p:tag name="COLORS" val="HighlightColor3;Scheme1;HighlightColor3;Scheme1;-1;-2"/>
</p:tagLst>
</file>

<file path=ppt/tags/tag10.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1;-2"/>
</p:tagLst>
</file>

<file path=ppt/tags/tag11.xml><?xml version="1.0" encoding="utf-8"?>
<p:tagLst xmlns:a="http://schemas.openxmlformats.org/drawingml/2006/main" xmlns:r="http://schemas.openxmlformats.org/officeDocument/2006/relationships" xmlns:p="http://schemas.openxmlformats.org/presentationml/2006/main">
  <p:tag name="COLORSETCLASSNAME" val="ColorSet1"/>
  <p:tag name="COLORS" val="HighlightColor3;Scheme1;HighlightColor3;Scheme1;-1;-2"/>
</p:tagLst>
</file>

<file path=ppt/tags/tag12.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1;-2"/>
</p:tagLst>
</file>

<file path=ppt/tags/tag13.xml><?xml version="1.0" encoding="utf-8"?>
<p:tagLst xmlns:a="http://schemas.openxmlformats.org/drawingml/2006/main" xmlns:r="http://schemas.openxmlformats.org/officeDocument/2006/relationships" xmlns:p="http://schemas.openxmlformats.org/presentationml/2006/main">
  <p:tag name="COLORSETCLASSNAME" val="ColorSet1"/>
  <p:tag name="COLORS" val="HighlightColor3;Scheme1;HighlightColor3;Scheme1;-1;-2"/>
</p:tagLst>
</file>

<file path=ppt/tags/tag14.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1;-2"/>
</p:tagLst>
</file>

<file path=ppt/tags/tag15.xml><?xml version="1.0" encoding="utf-8"?>
<p:tagLst xmlns:a="http://schemas.openxmlformats.org/drawingml/2006/main" xmlns:r="http://schemas.openxmlformats.org/officeDocument/2006/relationships" xmlns:p="http://schemas.openxmlformats.org/presentationml/2006/main">
  <p:tag name="COLORSETCLASSNAME" val="ColorSet1"/>
  <p:tag name="COLORS" val="HighlightColor3;Scheme1;HighlightColor3;Scheme1;-1;-2"/>
</p:tagLst>
</file>

<file path=ppt/tags/tag16.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1;-2"/>
</p:tagLst>
</file>

<file path=ppt/tags/tag17.xml><?xml version="1.0" encoding="utf-8"?>
<p:tagLst xmlns:a="http://schemas.openxmlformats.org/drawingml/2006/main" xmlns:r="http://schemas.openxmlformats.org/officeDocument/2006/relationships" xmlns:p="http://schemas.openxmlformats.org/presentationml/2006/main">
  <p:tag name="COLORSETCLASSNAME" val="ColorSet1"/>
  <p:tag name="COLORS" val="HighlightColor3;Scheme1;HighlightColor3;Scheme1;-1;-2"/>
</p:tagLst>
</file>

<file path=ppt/tags/tag18.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1;-2"/>
</p:tagLst>
</file>

<file path=ppt/tags/tag19.xml><?xml version="1.0" encoding="utf-8"?>
<p:tagLst xmlns:a="http://schemas.openxmlformats.org/drawingml/2006/main" xmlns:r="http://schemas.openxmlformats.org/officeDocument/2006/relationships" xmlns:p="http://schemas.openxmlformats.org/presentationml/2006/main">
  <p:tag name="COLORSETCLASSNAME" val="ColorSet1"/>
  <p:tag name="COLORS" val="HighlightColor3;Scheme1;HighlightColor3;Scheme1;-1;-2"/>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1;-2"/>
</p:tagLst>
</file>

<file path=ppt/tags/tag20.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1;-2"/>
</p:tagLst>
</file>

<file path=ppt/tags/tag21.xml><?xml version="1.0" encoding="utf-8"?>
<p:tagLst xmlns:a="http://schemas.openxmlformats.org/drawingml/2006/main" xmlns:r="http://schemas.openxmlformats.org/officeDocument/2006/relationships" xmlns:p="http://schemas.openxmlformats.org/presentationml/2006/main">
  <p:tag name="COLORSETCLASSNAME" val="ColorSet1"/>
  <p:tag name="COLORS" val="HighlightColor3;Scheme1;HighlightColor3;Scheme1;-1;-2"/>
</p:tagLst>
</file>

<file path=ppt/tags/tag22.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1;-2"/>
</p:tagLst>
</file>

<file path=ppt/tags/tag23.xml><?xml version="1.0" encoding="utf-8"?>
<p:tagLst xmlns:a="http://schemas.openxmlformats.org/drawingml/2006/main" xmlns:r="http://schemas.openxmlformats.org/officeDocument/2006/relationships" xmlns:p="http://schemas.openxmlformats.org/presentationml/2006/main">
  <p:tag name="COLORSETCLASSNAME" val="ColorSet1"/>
  <p:tag name="COLORS" val="HighlightColor3;Scheme1;HighlightColor3;Scheme1;-1;-2"/>
</p:tagLst>
</file>

<file path=ppt/tags/tag24.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1;-2"/>
</p:tagLst>
</file>

<file path=ppt/tags/tag25.xml><?xml version="1.0" encoding="utf-8"?>
<p:tagLst xmlns:a="http://schemas.openxmlformats.org/drawingml/2006/main" xmlns:r="http://schemas.openxmlformats.org/officeDocument/2006/relationships" xmlns:p="http://schemas.openxmlformats.org/presentationml/2006/main">
  <p:tag name="COLORSETCLASSNAME" val="ColorSet1"/>
  <p:tag name="COLORS" val="HighlightColor3;Scheme1;HighlightColor3;Scheme1;-1;-2"/>
</p:tagLst>
</file>

<file path=ppt/tags/tag26.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1;-2"/>
</p:tagLst>
</file>

<file path=ppt/tags/tag27.xml><?xml version="1.0" encoding="utf-8"?>
<p:tagLst xmlns:a="http://schemas.openxmlformats.org/drawingml/2006/main" xmlns:r="http://schemas.openxmlformats.org/officeDocument/2006/relationships" xmlns:p="http://schemas.openxmlformats.org/presentationml/2006/main">
  <p:tag name="COLORSETCLASSNAME" val="ColorSet1"/>
  <p:tag name="COLORS" val="HighlightColor3;Scheme1;HighlightColor3;Scheme1;-1;-2"/>
</p:tagLst>
</file>

<file path=ppt/tags/tag28.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1;-2"/>
</p:tagLst>
</file>

<file path=ppt/tags/tag29.xml><?xml version="1.0" encoding="utf-8"?>
<p:tagLst xmlns:a="http://schemas.openxmlformats.org/drawingml/2006/main" xmlns:r="http://schemas.openxmlformats.org/officeDocument/2006/relationships" xmlns:p="http://schemas.openxmlformats.org/presentationml/2006/main">
  <p:tag name="COLORSETCLASSNAME" val="ColorSet1"/>
  <p:tag name="COLORS" val="HighlightColor3;Scheme1;HighlightColor3;Scheme1;-1;-2"/>
</p:tagLst>
</file>

<file path=ppt/tags/tag3.xml><?xml version="1.0" encoding="utf-8"?>
<p:tagLst xmlns:a="http://schemas.openxmlformats.org/drawingml/2006/main" xmlns:r="http://schemas.openxmlformats.org/officeDocument/2006/relationships" xmlns:p="http://schemas.openxmlformats.org/presentationml/2006/main">
  <p:tag name="COLORSETCLASSNAME" val="ColorSet1"/>
  <p:tag name="COLORS" val="HighlightColor3;Scheme1;HighlightColor3;Scheme1;-1;-2"/>
</p:tagLst>
</file>

<file path=ppt/tags/tag30.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1;-2"/>
</p:tagLst>
</file>

<file path=ppt/tags/tag31.xml><?xml version="1.0" encoding="utf-8"?>
<p:tagLst xmlns:a="http://schemas.openxmlformats.org/drawingml/2006/main" xmlns:r="http://schemas.openxmlformats.org/officeDocument/2006/relationships" xmlns:p="http://schemas.openxmlformats.org/presentationml/2006/main">
  <p:tag name="COLORSETCLASSNAME" val="ColorSet1"/>
  <p:tag name="COLORS" val="HighlightColor3;Scheme1;HighlightColor3;Scheme1;-1;-2"/>
</p:tagLst>
</file>

<file path=ppt/tags/tag32.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1;-2"/>
</p:tagLst>
</file>

<file path=ppt/tags/tag4.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1;-2"/>
</p:tagLst>
</file>

<file path=ppt/tags/tag5.xml><?xml version="1.0" encoding="utf-8"?>
<p:tagLst xmlns:a="http://schemas.openxmlformats.org/drawingml/2006/main" xmlns:r="http://schemas.openxmlformats.org/officeDocument/2006/relationships" xmlns:p="http://schemas.openxmlformats.org/presentationml/2006/main">
  <p:tag name="COLORSETCLASSNAME" val="ColorSet1"/>
  <p:tag name="COLORS" val="HighlightColor3;Scheme1;HighlightColor3;Scheme1;-1;-2"/>
</p:tagLst>
</file>

<file path=ppt/tags/tag6.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1;-2"/>
</p:tagLst>
</file>

<file path=ppt/tags/tag7.xml><?xml version="1.0" encoding="utf-8"?>
<p:tagLst xmlns:a="http://schemas.openxmlformats.org/drawingml/2006/main" xmlns:r="http://schemas.openxmlformats.org/officeDocument/2006/relationships" xmlns:p="http://schemas.openxmlformats.org/presentationml/2006/main">
  <p:tag name="COLORSETCLASSNAME" val="ColorSet1"/>
  <p:tag name="COLORS" val="HighlightColor3;Scheme1;HighlightColor3;Scheme1;-1;-2"/>
</p:tagLst>
</file>

<file path=ppt/tags/tag8.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1;-2"/>
</p:tagLst>
</file>

<file path=ppt/tags/tag9.xml><?xml version="1.0" encoding="utf-8"?>
<p:tagLst xmlns:a="http://schemas.openxmlformats.org/drawingml/2006/main" xmlns:r="http://schemas.openxmlformats.org/officeDocument/2006/relationships" xmlns:p="http://schemas.openxmlformats.org/presentationml/2006/main">
  <p:tag name="COLORSETCLASSNAME" val="ColorSet1"/>
  <p:tag name="COLORS" val="HighlightColor3;Scheme1;HighlightColor3;Scheme1;-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992</Words>
  <Application>Microsoft Office PowerPoint</Application>
  <PresentationFormat>Diavoorstelling (4:3)</PresentationFormat>
  <Paragraphs>239</Paragraphs>
  <Slides>26</Slides>
  <Notes>0</Notes>
  <HiddenSlides>0</HiddenSlides>
  <MMClips>0</MMClips>
  <ScaleCrop>false</ScaleCrop>
  <HeadingPairs>
    <vt:vector size="4" baseType="variant">
      <vt:variant>
        <vt:lpstr>Thema</vt:lpstr>
      </vt:variant>
      <vt:variant>
        <vt:i4>1</vt:i4>
      </vt:variant>
      <vt:variant>
        <vt:lpstr>Diatitels</vt:lpstr>
      </vt:variant>
      <vt:variant>
        <vt:i4>26</vt:i4>
      </vt:variant>
    </vt:vector>
  </HeadingPairs>
  <TitlesOfParts>
    <vt:vector size="27" baseType="lpstr">
      <vt:lpstr>Office Theme</vt:lpstr>
      <vt:lpstr>Rugpreventie in de kleuterschool.</vt:lpstr>
      <vt:lpstr>Inhoud</vt:lpstr>
      <vt:lpstr>Voorwoord</vt:lpstr>
      <vt:lpstr>Inhoud</vt:lpstr>
      <vt:lpstr>PowerPoint-presentatie</vt:lpstr>
      <vt:lpstr>PowerPoint-presentatie</vt:lpstr>
      <vt:lpstr>PowerPoint-presentatie</vt:lpstr>
      <vt:lpstr>PowerPoint-presentatie</vt:lpstr>
      <vt:lpstr>Inhoud</vt:lpstr>
      <vt:lpstr>PowerPoint-presentatie</vt:lpstr>
      <vt:lpstr>Inhoud</vt:lpstr>
      <vt:lpstr>PowerPoint-presentatie</vt:lpstr>
      <vt:lpstr>Inhoud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Inhoud</vt:lpstr>
      <vt:lpstr>PowerPoint-presentatie</vt:lpstr>
      <vt:lpstr>Inhoud</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Rugpreventie in de kleuterschool.</dc:title>
  <dc:creator>*****</dc:creator>
  <cp:lastModifiedBy>test</cp:lastModifiedBy>
  <cp:revision>50</cp:revision>
  <dcterms:created xsi:type="dcterms:W3CDTF">2012-01-11T15:19:11Z</dcterms:created>
  <dcterms:modified xsi:type="dcterms:W3CDTF">2012-05-21T09:41:22Z</dcterms:modified>
</cp:coreProperties>
</file>